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Lst>
  <p:notesMasterIdLst>
    <p:notesMasterId r:id="rId33"/>
  </p:notesMasterIdLst>
  <p:sldIdLst>
    <p:sldId id="298" r:id="rId2"/>
    <p:sldId id="299" r:id="rId3"/>
    <p:sldId id="300" r:id="rId4"/>
    <p:sldId id="301" r:id="rId5"/>
    <p:sldId id="302" r:id="rId6"/>
    <p:sldId id="305" r:id="rId7"/>
    <p:sldId id="304" r:id="rId8"/>
    <p:sldId id="303" r:id="rId9"/>
    <p:sldId id="306" r:id="rId10"/>
    <p:sldId id="307" r:id="rId11"/>
    <p:sldId id="308" r:id="rId12"/>
    <p:sldId id="258" r:id="rId13"/>
    <p:sldId id="265" r:id="rId14"/>
    <p:sldId id="267" r:id="rId15"/>
    <p:sldId id="271" r:id="rId16"/>
    <p:sldId id="272" r:id="rId17"/>
    <p:sldId id="273" r:id="rId18"/>
    <p:sldId id="309" r:id="rId19"/>
    <p:sldId id="313" r:id="rId20"/>
    <p:sldId id="312" r:id="rId21"/>
    <p:sldId id="311" r:id="rId22"/>
    <p:sldId id="310" r:id="rId23"/>
    <p:sldId id="316" r:id="rId24"/>
    <p:sldId id="315" r:id="rId25"/>
    <p:sldId id="314" r:id="rId26"/>
    <p:sldId id="318" r:id="rId27"/>
    <p:sldId id="317" r:id="rId28"/>
    <p:sldId id="319" r:id="rId29"/>
    <p:sldId id="321" r:id="rId30"/>
    <p:sldId id="322" r:id="rId31"/>
    <p:sldId id="320"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39" autoAdjust="0"/>
    <p:restoredTop sz="94660"/>
  </p:normalViewPr>
  <p:slideViewPr>
    <p:cSldViewPr>
      <p:cViewPr varScale="1">
        <p:scale>
          <a:sx n="34" d="100"/>
          <a:sy n="34" d="100"/>
        </p:scale>
        <p:origin x="60" y="2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9B30CD-8A69-4469-A282-16974D73E08A}" type="datetimeFigureOut">
              <a:rPr lang="ru-RU" smtClean="0"/>
              <a:t>07.02.2025</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AE8EF3-2C53-4BD4-8356-C00559D09BF0}" type="slidenum">
              <a:rPr lang="ru-RU" smtClean="0"/>
              <a:t>‹#›</a:t>
            </a:fld>
            <a:endParaRPr lang="ru-RU"/>
          </a:p>
        </p:txBody>
      </p:sp>
    </p:spTree>
    <p:extLst>
      <p:ext uri="{BB962C8B-B14F-4D97-AF65-F5344CB8AC3E}">
        <p14:creationId xmlns:p14="http://schemas.microsoft.com/office/powerpoint/2010/main" val="3007853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7AE8EF3-2C53-4BD4-8356-C00559D09BF0}" type="slidenum">
              <a:rPr lang="ru-RU" smtClean="0"/>
              <a:t>24</a:t>
            </a:fld>
            <a:endParaRPr lang="ru-RU"/>
          </a:p>
        </p:txBody>
      </p:sp>
    </p:spTree>
    <p:extLst>
      <p:ext uri="{BB962C8B-B14F-4D97-AF65-F5344CB8AC3E}">
        <p14:creationId xmlns:p14="http://schemas.microsoft.com/office/powerpoint/2010/main" val="3038502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7AE8EF3-2C53-4BD4-8356-C00559D09BF0}" type="slidenum">
              <a:rPr lang="ru-RU" smtClean="0"/>
              <a:t>28</a:t>
            </a:fld>
            <a:endParaRPr lang="ru-RU"/>
          </a:p>
        </p:txBody>
      </p:sp>
    </p:spTree>
    <p:extLst>
      <p:ext uri="{BB962C8B-B14F-4D97-AF65-F5344CB8AC3E}">
        <p14:creationId xmlns:p14="http://schemas.microsoft.com/office/powerpoint/2010/main" val="235807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07.02.2025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07.02.2025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07.02.2025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07.02.2025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07.02.2025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07.02.2025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ToMoC\Desktop\Screenshot_20250131-114146_Yandex.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sp>
        <p:nvSpPr>
          <p:cNvPr id="4" name="Прямоугольник 3"/>
          <p:cNvSpPr/>
          <p:nvPr/>
        </p:nvSpPr>
        <p:spPr>
          <a:xfrm>
            <a:off x="357158" y="0"/>
            <a:ext cx="6572280" cy="369332"/>
          </a:xfrm>
          <a:prstGeom prst="rect">
            <a:avLst/>
          </a:prstGeom>
        </p:spPr>
        <p:txBody>
          <a:bodyPr wrap="square">
            <a:spAutoFit/>
          </a:bodyPr>
          <a:lstStyle/>
          <a:p>
            <a:pPr lvl="0" algn="just" fontAlgn="base">
              <a:spcBef>
                <a:spcPct val="0"/>
              </a:spcBef>
              <a:spcAft>
                <a:spcPct val="0"/>
              </a:spcAft>
            </a:pPr>
            <a:r>
              <a:rPr lang="ru-RU" b="1" i="1" u="sng" dirty="0" smtClean="0">
                <a:solidFill>
                  <a:srgbClr val="333333"/>
                </a:solidFill>
                <a:latin typeface="Calibri" pitchFamily="34" charset="0"/>
                <a:ea typeface="Times New Roman" pitchFamily="18" charset="0"/>
                <a:cs typeface="Times New Roman" pitchFamily="18" charset="0"/>
              </a:rPr>
              <a:t> </a:t>
            </a:r>
            <a:endParaRPr lang="ru-RU" sz="2400" dirty="0" smtClean="0">
              <a:latin typeface="Arial" pitchFamily="34" charset="0"/>
              <a:cs typeface="Arial" pitchFamily="34" charset="0"/>
            </a:endParaRPr>
          </a:p>
        </p:txBody>
      </p:sp>
      <p:sp>
        <p:nvSpPr>
          <p:cNvPr id="5" name="Прямоугольник 4"/>
          <p:cNvSpPr/>
          <p:nvPr/>
        </p:nvSpPr>
        <p:spPr>
          <a:xfrm>
            <a:off x="285720" y="142852"/>
            <a:ext cx="7500990" cy="923330"/>
          </a:xfrm>
          <a:prstGeom prst="rect">
            <a:avLst/>
          </a:prstGeom>
        </p:spPr>
        <p:txBody>
          <a:bodyPr wrap="square">
            <a:spAutoFit/>
          </a:bodyPr>
          <a:lstStyle/>
          <a:p>
            <a:pPr lvl="0" algn="ctr" fontAlgn="base">
              <a:spcBef>
                <a:spcPct val="0"/>
              </a:spcBef>
              <a:spcAft>
                <a:spcPct val="0"/>
              </a:spcAft>
            </a:pPr>
            <a:r>
              <a:rPr lang="ru-RU" dirty="0" smtClean="0">
                <a:solidFill>
                  <a:srgbClr val="000000"/>
                </a:solidFill>
                <a:latin typeface="Times New Roman" pitchFamily="18" charset="0"/>
                <a:ea typeface="Times New Roman" pitchFamily="18" charset="0"/>
                <a:cs typeface="Times New Roman" pitchFamily="18" charset="0"/>
              </a:rPr>
              <a:t>Муниципальное бюджетное дошкольное образовательное учреждение </a:t>
            </a:r>
            <a:endParaRPr lang="ru-RU" dirty="0" smtClean="0">
              <a:latin typeface="Times New Roman" pitchFamily="18" charset="0"/>
              <a:cs typeface="Times New Roman" pitchFamily="18" charset="0"/>
            </a:endParaRPr>
          </a:p>
          <a:p>
            <a:pPr lvl="0" algn="ctr" eaLnBrk="0" fontAlgn="base" hangingPunct="0">
              <a:spcBef>
                <a:spcPct val="0"/>
              </a:spcBef>
              <a:spcAft>
                <a:spcPct val="0"/>
              </a:spcAft>
            </a:pPr>
            <a:r>
              <a:rPr lang="ru-RU" dirty="0" smtClean="0">
                <a:solidFill>
                  <a:srgbClr val="000000"/>
                </a:solidFill>
                <a:latin typeface="Times New Roman" pitchFamily="18" charset="0"/>
                <a:ea typeface="Times New Roman" pitchFamily="18" charset="0"/>
                <a:cs typeface="Times New Roman" pitchFamily="18" charset="0"/>
              </a:rPr>
              <a:t>«Детский сад № 1 «Дружба» с. </a:t>
            </a:r>
            <a:r>
              <a:rPr lang="ru-RU" dirty="0" err="1" smtClean="0">
                <a:solidFill>
                  <a:srgbClr val="000000"/>
                </a:solidFill>
                <a:latin typeface="Times New Roman" pitchFamily="18" charset="0"/>
                <a:ea typeface="Times New Roman" pitchFamily="18" charset="0"/>
                <a:cs typeface="Times New Roman" pitchFamily="18" charset="0"/>
              </a:rPr>
              <a:t>Брагуны</a:t>
            </a:r>
            <a:endParaRPr lang="ru-RU" dirty="0" smtClean="0">
              <a:latin typeface="Times New Roman" pitchFamily="18" charset="0"/>
              <a:cs typeface="Times New Roman" pitchFamily="18" charset="0"/>
            </a:endParaRPr>
          </a:p>
          <a:p>
            <a:pPr lvl="0" algn="ctr" eaLnBrk="0" fontAlgn="base" hangingPunct="0">
              <a:spcBef>
                <a:spcPct val="0"/>
              </a:spcBef>
              <a:spcAft>
                <a:spcPct val="0"/>
              </a:spcAft>
            </a:pPr>
            <a:r>
              <a:rPr lang="ru-RU" b="1" dirty="0" smtClean="0">
                <a:solidFill>
                  <a:srgbClr val="000000"/>
                </a:solidFill>
                <a:latin typeface="Times New Roman" pitchFamily="18" charset="0"/>
                <a:ea typeface="Times New Roman" pitchFamily="18" charset="0"/>
                <a:cs typeface="Times New Roman" pitchFamily="18" charset="0"/>
              </a:rPr>
              <a:t>«Герои нашего времени»</a:t>
            </a:r>
            <a:endParaRPr lang="ru-RU" dirty="0" smtClean="0">
              <a:latin typeface="Times New Roman" pitchFamily="18" charset="0"/>
              <a:cs typeface="Times New Roman" pitchFamily="18" charset="0"/>
            </a:endParaRPr>
          </a:p>
        </p:txBody>
      </p:sp>
      <p:pic>
        <p:nvPicPr>
          <p:cNvPr id="6" name="Рисунок 5" descr="https://i.ytimg.com/vi/Z5X12l83ru0/maxresdefault.jpg"/>
          <p:cNvPicPr/>
          <p:nvPr/>
        </p:nvPicPr>
        <p:blipFill>
          <a:blip r:embed="rId3">
            <a:extLst>
              <a:ext uri="{28A0092B-C50C-407E-A947-70E740481C1C}">
                <a14:useLocalDpi xmlns:a14="http://schemas.microsoft.com/office/drawing/2010/main" val="0"/>
              </a:ext>
            </a:extLst>
          </a:blip>
          <a:srcRect/>
          <a:stretch>
            <a:fillRect/>
          </a:stretch>
        </p:blipFill>
        <p:spPr bwMode="auto">
          <a:xfrm>
            <a:off x="428597" y="1071546"/>
            <a:ext cx="6715172" cy="3643337"/>
          </a:xfrm>
          <a:prstGeom prst="rect">
            <a:avLst/>
          </a:prstGeom>
          <a:noFill/>
          <a:ln>
            <a:noFill/>
          </a:ln>
        </p:spPr>
      </p:pic>
      <p:sp>
        <p:nvSpPr>
          <p:cNvPr id="7" name="Прямоугольник 6"/>
          <p:cNvSpPr/>
          <p:nvPr/>
        </p:nvSpPr>
        <p:spPr>
          <a:xfrm>
            <a:off x="1214414" y="4714884"/>
            <a:ext cx="6000792" cy="1569660"/>
          </a:xfrm>
          <a:prstGeom prst="rect">
            <a:avLst/>
          </a:prstGeom>
        </p:spPr>
        <p:txBody>
          <a:bodyPr wrap="square">
            <a:spAutoFit/>
          </a:bodyPr>
          <a:lstStyle/>
          <a:p>
            <a:pPr lvl="0" algn="r" fontAlgn="base">
              <a:spcBef>
                <a:spcPct val="0"/>
              </a:spcBef>
              <a:spcAft>
                <a:spcPct val="0"/>
              </a:spcAft>
            </a:pPr>
            <a:r>
              <a:rPr lang="ru-RU" dirty="0" smtClean="0">
                <a:solidFill>
                  <a:srgbClr val="000000"/>
                </a:solidFill>
                <a:latin typeface="Times New Roman" pitchFamily="18" charset="0"/>
                <a:ea typeface="Times New Roman" pitchFamily="18" charset="0"/>
                <a:cs typeface="Times New Roman" pitchFamily="18" charset="0"/>
              </a:rPr>
              <a:t>Руководитель проекта:</a:t>
            </a:r>
            <a:endParaRPr lang="ru-RU" dirty="0" smtClean="0">
              <a:latin typeface="Times New Roman" pitchFamily="18" charset="0"/>
              <a:cs typeface="Times New Roman" pitchFamily="18" charset="0"/>
            </a:endParaRPr>
          </a:p>
          <a:p>
            <a:pPr lvl="0" algn="r" eaLnBrk="0" fontAlgn="base" hangingPunct="0">
              <a:spcBef>
                <a:spcPct val="0"/>
              </a:spcBef>
              <a:spcAft>
                <a:spcPct val="0"/>
              </a:spcAft>
            </a:pPr>
            <a:r>
              <a:rPr lang="ru-RU" dirty="0" smtClean="0">
                <a:solidFill>
                  <a:srgbClr val="000000"/>
                </a:solidFill>
                <a:latin typeface="Times New Roman" pitchFamily="18" charset="0"/>
                <a:ea typeface="Times New Roman" pitchFamily="18" charset="0"/>
                <a:cs typeface="Times New Roman" pitchFamily="18" charset="0"/>
              </a:rPr>
              <a:t>Старший воспитатель,</a:t>
            </a:r>
            <a:endParaRPr lang="ru-RU" dirty="0" smtClean="0">
              <a:latin typeface="Times New Roman" pitchFamily="18" charset="0"/>
              <a:cs typeface="Times New Roman" pitchFamily="18" charset="0"/>
            </a:endParaRPr>
          </a:p>
          <a:p>
            <a:pPr lvl="0" algn="r" eaLnBrk="0" fontAlgn="base" hangingPunct="0">
              <a:spcBef>
                <a:spcPct val="0"/>
              </a:spcBef>
              <a:spcAft>
                <a:spcPct val="0"/>
              </a:spcAft>
            </a:pPr>
            <a:r>
              <a:rPr lang="ru-RU" dirty="0" smtClean="0">
                <a:solidFill>
                  <a:srgbClr val="000000"/>
                </a:solidFill>
                <a:latin typeface="Times New Roman" pitchFamily="18" charset="0"/>
                <a:ea typeface="Times New Roman" pitchFamily="18" charset="0"/>
                <a:cs typeface="Times New Roman" pitchFamily="18" charset="0"/>
              </a:rPr>
              <a:t>Кулиева Р.Б.</a:t>
            </a:r>
            <a:endParaRPr lang="ru-RU" dirty="0" smtClean="0">
              <a:latin typeface="Times New Roman" pitchFamily="18" charset="0"/>
              <a:cs typeface="Times New Roman" pitchFamily="18" charset="0"/>
            </a:endParaRPr>
          </a:p>
          <a:p>
            <a:pPr lvl="0" algn="ctr" eaLnBrk="0" fontAlgn="base" hangingPunct="0">
              <a:spcBef>
                <a:spcPct val="0"/>
              </a:spcBef>
              <a:spcAft>
                <a:spcPct val="0"/>
              </a:spcAft>
            </a:pPr>
            <a:r>
              <a:rPr lang="ru-RU" b="1" dirty="0" smtClean="0">
                <a:solidFill>
                  <a:srgbClr val="000000"/>
                </a:solidFill>
                <a:latin typeface="Times New Roman" pitchFamily="18" charset="0"/>
                <a:ea typeface="Times New Roman" pitchFamily="18" charset="0"/>
                <a:cs typeface="Times New Roman" pitchFamily="18" charset="0"/>
              </a:rPr>
              <a:t>2025г.</a:t>
            </a:r>
            <a:endParaRPr lang="ru-RU" dirty="0" smtClean="0">
              <a:latin typeface="Times New Roman" pitchFamily="18" charset="0"/>
              <a:cs typeface="Times New Roman" pitchFamily="18" charset="0"/>
            </a:endParaRPr>
          </a:p>
          <a:p>
            <a:pPr lvl="0" algn="ctr" eaLnBrk="0" fontAlgn="base" hangingPunct="0">
              <a:spcBef>
                <a:spcPct val="0"/>
              </a:spcBef>
              <a:spcAft>
                <a:spcPct val="0"/>
              </a:spcAft>
            </a:pPr>
            <a:endParaRPr lang="ru-RU"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ToMoC\Desktop\Screenshot_20250131-114146_Yandex.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sp>
        <p:nvSpPr>
          <p:cNvPr id="4" name="Прямоугольник 3"/>
          <p:cNvSpPr/>
          <p:nvPr/>
        </p:nvSpPr>
        <p:spPr>
          <a:xfrm>
            <a:off x="285720" y="335846"/>
            <a:ext cx="6572280" cy="369332"/>
          </a:xfrm>
          <a:prstGeom prst="rect">
            <a:avLst/>
          </a:prstGeom>
        </p:spPr>
        <p:txBody>
          <a:bodyPr wrap="square">
            <a:spAutoFit/>
          </a:bodyPr>
          <a:lstStyle/>
          <a:p>
            <a:pPr lvl="0" algn="just" fontAlgn="base">
              <a:spcBef>
                <a:spcPct val="0"/>
              </a:spcBef>
              <a:spcAft>
                <a:spcPct val="0"/>
              </a:spcAft>
            </a:pPr>
            <a:r>
              <a:rPr lang="ru-RU" b="1" i="1" u="sng" dirty="0" smtClean="0">
                <a:solidFill>
                  <a:srgbClr val="333333"/>
                </a:solidFill>
                <a:latin typeface="Calibri" pitchFamily="34" charset="0"/>
                <a:ea typeface="Times New Roman" pitchFamily="18" charset="0"/>
                <a:cs typeface="Times New Roman" pitchFamily="18" charset="0"/>
              </a:rPr>
              <a:t> </a:t>
            </a:r>
            <a:endParaRPr lang="ru-RU" sz="2400" dirty="0" smtClean="0">
              <a:latin typeface="Arial" pitchFamily="34" charset="0"/>
              <a:cs typeface="Arial" pitchFamily="34" charset="0"/>
            </a:endParaRPr>
          </a:p>
        </p:txBody>
      </p:sp>
      <p:sp>
        <p:nvSpPr>
          <p:cNvPr id="5" name="Прямоугольник 4"/>
          <p:cNvSpPr/>
          <p:nvPr/>
        </p:nvSpPr>
        <p:spPr>
          <a:xfrm>
            <a:off x="428596" y="428604"/>
            <a:ext cx="6429404" cy="369332"/>
          </a:xfrm>
          <a:prstGeom prst="rect">
            <a:avLst/>
          </a:prstGeom>
        </p:spPr>
        <p:txBody>
          <a:bodyPr wrap="square">
            <a:spAutoFit/>
          </a:bodyPr>
          <a:lstStyle/>
          <a:p>
            <a:pPr lvl="0" algn="just" fontAlgn="base">
              <a:spcBef>
                <a:spcPct val="0"/>
              </a:spcBef>
              <a:spcAft>
                <a:spcPct val="0"/>
              </a:spcAft>
            </a:pPr>
            <a:r>
              <a:rPr lang="ru-RU" dirty="0" smtClean="0">
                <a:solidFill>
                  <a:srgbClr val="000000"/>
                </a:solidFill>
                <a:latin typeface="Times New Roman" pitchFamily="18" charset="0"/>
                <a:ea typeface="Times New Roman" pitchFamily="18" charset="0"/>
                <a:cs typeface="Times New Roman" pitchFamily="18" charset="0"/>
              </a:rPr>
              <a:t> </a:t>
            </a:r>
            <a:endParaRPr lang="ru-RU" dirty="0" smtClean="0">
              <a:latin typeface="Times New Roman" pitchFamily="18" charset="0"/>
              <a:cs typeface="Times New Roman" pitchFamily="18" charset="0"/>
            </a:endParaRPr>
          </a:p>
        </p:txBody>
      </p:sp>
      <p:sp>
        <p:nvSpPr>
          <p:cNvPr id="6" name="Прямоугольник 5"/>
          <p:cNvSpPr/>
          <p:nvPr/>
        </p:nvSpPr>
        <p:spPr>
          <a:xfrm>
            <a:off x="285720" y="285728"/>
            <a:ext cx="6858048" cy="5078313"/>
          </a:xfrm>
          <a:prstGeom prst="rect">
            <a:avLst/>
          </a:prstGeom>
        </p:spPr>
        <p:txBody>
          <a:bodyPr wrap="square">
            <a:spAutoFit/>
          </a:bodyPr>
          <a:lstStyle/>
          <a:p>
            <a:pPr lvl="0" algn="just" fontAlgn="base">
              <a:spcBef>
                <a:spcPct val="0"/>
              </a:spcBef>
              <a:spcAft>
                <a:spcPct val="0"/>
              </a:spcAft>
            </a:pPr>
            <a:r>
              <a:rPr lang="ru-RU" sz="1400" b="1" i="1" dirty="0" smtClean="0">
                <a:solidFill>
                  <a:srgbClr val="333333"/>
                </a:solidFill>
                <a:latin typeface="Times New Roman" pitchFamily="18" charset="0"/>
                <a:ea typeface="Times New Roman" pitchFamily="18" charset="0"/>
                <a:cs typeface="Times New Roman" pitchFamily="18" charset="0"/>
              </a:rPr>
              <a:t>Актуальность проекта.</a:t>
            </a:r>
            <a:endParaRPr lang="ru-RU" sz="14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1400" dirty="0" smtClean="0">
                <a:solidFill>
                  <a:srgbClr val="333333"/>
                </a:solidFill>
                <a:latin typeface="Times New Roman" pitchFamily="18" charset="0"/>
                <a:ea typeface="Times New Roman" pitchFamily="18" charset="0"/>
                <a:cs typeface="Times New Roman" pitchFamily="18" charset="0"/>
              </a:rPr>
              <a:t>Дошкольный возраст - важный этап становления личности, когда формируются предпосылки представления о человеке, обществе, культуре.</a:t>
            </a:r>
            <a:endParaRPr lang="ru-RU" sz="14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1400" dirty="0" smtClean="0">
                <a:solidFill>
                  <a:srgbClr val="333333"/>
                </a:solidFill>
                <a:latin typeface="Times New Roman" pitchFamily="18" charset="0"/>
                <a:ea typeface="Times New Roman" pitchFamily="18" charset="0"/>
                <a:cs typeface="Times New Roman" pitchFamily="18" charset="0"/>
              </a:rPr>
              <a:t>В это время очень важно прививать детям чувство любви и привязанности к культурным и природным ценностям родного края. Детей старшего дошкольного возраста полезно знакомить с успехами родного края, людьми, которые прославляли наш край (писатели, художники, композиторы), так как сведения краеведческого характера более близки и понятны детям и вызывают у них познавательный интерес.</a:t>
            </a:r>
            <a:endParaRPr lang="ru-RU" sz="14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1400" dirty="0" smtClean="0">
                <a:solidFill>
                  <a:srgbClr val="333333"/>
                </a:solidFill>
                <a:latin typeface="Times New Roman" pitchFamily="18" charset="0"/>
                <a:ea typeface="Times New Roman" pitchFamily="18" charset="0"/>
                <a:cs typeface="Times New Roman" pitchFamily="18" charset="0"/>
              </a:rPr>
              <a:t>Мы родились и живем в селе </a:t>
            </a:r>
            <a:r>
              <a:rPr lang="ru-RU" sz="1400" dirty="0" err="1" smtClean="0">
                <a:solidFill>
                  <a:srgbClr val="333333"/>
                </a:solidFill>
                <a:latin typeface="Times New Roman" pitchFamily="18" charset="0"/>
                <a:ea typeface="Times New Roman" pitchFamily="18" charset="0"/>
                <a:cs typeface="Times New Roman" pitchFamily="18" charset="0"/>
              </a:rPr>
              <a:t>Брагуны</a:t>
            </a:r>
            <a:r>
              <a:rPr lang="ru-RU" sz="1400" dirty="0" smtClean="0">
                <a:solidFill>
                  <a:srgbClr val="333333"/>
                </a:solidFill>
                <a:latin typeface="Times New Roman" pitchFamily="18" charset="0"/>
                <a:ea typeface="Times New Roman" pitchFamily="18" charset="0"/>
                <a:cs typeface="Times New Roman" pitchFamily="18" charset="0"/>
              </a:rPr>
              <a:t>. Сколько великих талантливых людей родилось в нашем селе! Этих поэтов и писателей знают все в селе: Мамаев А.Х., </a:t>
            </a:r>
            <a:r>
              <a:rPr lang="ru-RU" sz="1400" dirty="0" err="1" smtClean="0">
                <a:solidFill>
                  <a:srgbClr val="333333"/>
                </a:solidFill>
                <a:latin typeface="Times New Roman" pitchFamily="18" charset="0"/>
                <a:ea typeface="Times New Roman" pitchFamily="18" charset="0"/>
                <a:cs typeface="Times New Roman" pitchFamily="18" charset="0"/>
              </a:rPr>
              <a:t>Эльдарова</a:t>
            </a:r>
            <a:r>
              <a:rPr lang="ru-RU" sz="1400" dirty="0" smtClean="0">
                <a:solidFill>
                  <a:srgbClr val="333333"/>
                </a:solidFill>
                <a:latin typeface="Times New Roman" pitchFamily="18" charset="0"/>
                <a:ea typeface="Times New Roman" pitchFamily="18" charset="0"/>
                <a:cs typeface="Times New Roman" pitchFamily="18" charset="0"/>
              </a:rPr>
              <a:t> Р.А., </a:t>
            </a:r>
            <a:r>
              <a:rPr lang="ru-RU" sz="1400" dirty="0" err="1" smtClean="0">
                <a:solidFill>
                  <a:srgbClr val="333333"/>
                </a:solidFill>
                <a:latin typeface="Times New Roman" pitchFamily="18" charset="0"/>
                <a:ea typeface="Times New Roman" pitchFamily="18" charset="0"/>
                <a:cs typeface="Times New Roman" pitchFamily="18" charset="0"/>
              </a:rPr>
              <a:t>Хубиева</a:t>
            </a:r>
            <a:r>
              <a:rPr lang="ru-RU" sz="1400" dirty="0" smtClean="0">
                <a:solidFill>
                  <a:srgbClr val="333333"/>
                </a:solidFill>
                <a:latin typeface="Times New Roman" pitchFamily="18" charset="0"/>
                <a:ea typeface="Times New Roman" pitchFamily="18" charset="0"/>
                <a:cs typeface="Times New Roman" pitchFamily="18" charset="0"/>
              </a:rPr>
              <a:t> З.Х.</a:t>
            </a:r>
            <a:endParaRPr lang="ru-RU" sz="14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1400" dirty="0" smtClean="0">
                <a:solidFill>
                  <a:srgbClr val="333333"/>
                </a:solidFill>
                <a:latin typeface="Times New Roman" pitchFamily="18" charset="0"/>
                <a:ea typeface="Times New Roman" pitchFamily="18" charset="0"/>
                <a:cs typeface="Times New Roman" pitchFamily="18" charset="0"/>
              </a:rPr>
              <a:t>Художественная литература играет важную роль для формирования </a:t>
            </a:r>
            <a:r>
              <a:rPr lang="ru-RU" sz="1600" dirty="0" smtClean="0">
                <a:solidFill>
                  <a:srgbClr val="333333"/>
                </a:solidFill>
                <a:latin typeface="Times New Roman" pitchFamily="18" charset="0"/>
                <a:ea typeface="Times New Roman" pitchFamily="18" charset="0"/>
                <a:cs typeface="Times New Roman" pitchFamily="18" charset="0"/>
              </a:rPr>
              <a:t>богатой</a:t>
            </a:r>
            <a:r>
              <a:rPr lang="ru-RU" sz="1400" dirty="0" smtClean="0">
                <a:solidFill>
                  <a:srgbClr val="333333"/>
                </a:solidFill>
                <a:latin typeface="Times New Roman" pitchFamily="18" charset="0"/>
                <a:ea typeface="Times New Roman" pitchFamily="18" charset="0"/>
                <a:cs typeface="Times New Roman" pitchFamily="18" charset="0"/>
              </a:rPr>
              <a:t>, гармонически развитой личности, способствует расширению кругозора ребенка, формированию интереса к книге и чтению, воспитанию нравственно-патриотических чувств.</a:t>
            </a:r>
            <a:endParaRPr lang="ru-RU" sz="14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1400" dirty="0" smtClean="0">
                <a:solidFill>
                  <a:srgbClr val="333333"/>
                </a:solidFill>
                <a:latin typeface="Times New Roman" pitchFamily="18" charset="0"/>
                <a:ea typeface="Times New Roman" pitchFamily="18" charset="0"/>
                <a:cs typeface="Times New Roman" pitchFamily="18" charset="0"/>
              </a:rPr>
              <a:t>«Произведения поэтов и писателей способны обогатить детей впечатлениями, воспитывать интерес к родному слову, расширять представления о природе родного края, воспитывать отзывчивость и доброту. Они помогают детям постигать основы бытия: труд, семья, Родина, родная природа».</a:t>
            </a:r>
            <a:endParaRPr lang="ru-RU" sz="14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1400" dirty="0" smtClean="0">
                <a:solidFill>
                  <a:srgbClr val="333333"/>
                </a:solidFill>
                <a:latin typeface="Times New Roman" pitchFamily="18" charset="0"/>
                <a:ea typeface="Times New Roman" pitchFamily="18" charset="0"/>
                <a:cs typeface="Times New Roman" pitchFamily="18" charset="0"/>
              </a:rPr>
              <a:t>Наиболее плодотворным средством обеспечения сотрудничества детей и взрослых считаем технологию проектирования. Проектирование позволяет находить способы решения проблем и выстраивать целостную систему взаимодействия всех участников воспитательно-образовательного процесса.</a:t>
            </a:r>
            <a:endParaRPr lang="ru-RU" sz="1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ToMoC\Desktop\Screenshot_20250131-114146_Yandex.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sp>
        <p:nvSpPr>
          <p:cNvPr id="4" name="Прямоугольник 3"/>
          <p:cNvSpPr/>
          <p:nvPr/>
        </p:nvSpPr>
        <p:spPr>
          <a:xfrm>
            <a:off x="285720" y="335846"/>
            <a:ext cx="6572280" cy="369332"/>
          </a:xfrm>
          <a:prstGeom prst="rect">
            <a:avLst/>
          </a:prstGeom>
        </p:spPr>
        <p:txBody>
          <a:bodyPr wrap="square">
            <a:spAutoFit/>
          </a:bodyPr>
          <a:lstStyle/>
          <a:p>
            <a:pPr lvl="0" algn="just" fontAlgn="base">
              <a:spcBef>
                <a:spcPct val="0"/>
              </a:spcBef>
              <a:spcAft>
                <a:spcPct val="0"/>
              </a:spcAft>
            </a:pPr>
            <a:r>
              <a:rPr lang="ru-RU" b="1" i="1" u="sng" dirty="0" smtClean="0">
                <a:solidFill>
                  <a:srgbClr val="333333"/>
                </a:solidFill>
                <a:latin typeface="Calibri" pitchFamily="34" charset="0"/>
                <a:ea typeface="Times New Roman" pitchFamily="18" charset="0"/>
                <a:cs typeface="Times New Roman" pitchFamily="18" charset="0"/>
              </a:rPr>
              <a:t> </a:t>
            </a:r>
            <a:endParaRPr lang="ru-RU" sz="2400" dirty="0" smtClean="0">
              <a:latin typeface="Arial" pitchFamily="34" charset="0"/>
              <a:cs typeface="Arial" pitchFamily="34" charset="0"/>
            </a:endParaRPr>
          </a:p>
        </p:txBody>
      </p:sp>
      <p:sp>
        <p:nvSpPr>
          <p:cNvPr id="5" name="Прямоугольник 4"/>
          <p:cNvSpPr/>
          <p:nvPr/>
        </p:nvSpPr>
        <p:spPr>
          <a:xfrm>
            <a:off x="428596" y="428604"/>
            <a:ext cx="6429404" cy="369332"/>
          </a:xfrm>
          <a:prstGeom prst="rect">
            <a:avLst/>
          </a:prstGeom>
        </p:spPr>
        <p:txBody>
          <a:bodyPr wrap="square">
            <a:spAutoFit/>
          </a:bodyPr>
          <a:lstStyle/>
          <a:p>
            <a:pPr lvl="0" algn="just" fontAlgn="base">
              <a:spcBef>
                <a:spcPct val="0"/>
              </a:spcBef>
              <a:spcAft>
                <a:spcPct val="0"/>
              </a:spcAft>
            </a:pPr>
            <a:r>
              <a:rPr lang="ru-RU" dirty="0" smtClean="0">
                <a:solidFill>
                  <a:srgbClr val="000000"/>
                </a:solidFill>
                <a:latin typeface="Times New Roman" pitchFamily="18" charset="0"/>
                <a:ea typeface="Times New Roman" pitchFamily="18" charset="0"/>
                <a:cs typeface="Times New Roman" pitchFamily="18" charset="0"/>
              </a:rPr>
              <a:t> </a:t>
            </a:r>
            <a:endParaRPr lang="ru-RU" dirty="0" smtClean="0">
              <a:latin typeface="Times New Roman" pitchFamily="18" charset="0"/>
              <a:cs typeface="Times New Roman" pitchFamily="18" charset="0"/>
            </a:endParaRPr>
          </a:p>
        </p:txBody>
      </p:sp>
      <p:sp>
        <p:nvSpPr>
          <p:cNvPr id="6" name="Прямоугольник 5"/>
          <p:cNvSpPr/>
          <p:nvPr/>
        </p:nvSpPr>
        <p:spPr>
          <a:xfrm>
            <a:off x="214282" y="214290"/>
            <a:ext cx="6786610" cy="6124754"/>
          </a:xfrm>
          <a:prstGeom prst="rect">
            <a:avLst/>
          </a:prstGeom>
        </p:spPr>
        <p:txBody>
          <a:bodyPr wrap="square">
            <a:spAutoFit/>
          </a:bodyPr>
          <a:lstStyle/>
          <a:p>
            <a:pPr lvl="0" algn="just" fontAlgn="base">
              <a:spcBef>
                <a:spcPct val="0"/>
              </a:spcBef>
              <a:spcAft>
                <a:spcPct val="0"/>
              </a:spcAft>
            </a:pPr>
            <a:r>
              <a:rPr lang="ru-RU" sz="1400" b="1" dirty="0" smtClean="0">
                <a:solidFill>
                  <a:srgbClr val="333333"/>
                </a:solidFill>
                <a:latin typeface="Times New Roman" pitchFamily="18" charset="0"/>
                <a:ea typeface="Times New Roman" pitchFamily="18" charset="0"/>
                <a:cs typeface="Times New Roman" pitchFamily="18" charset="0"/>
              </a:rPr>
              <a:t>Цели и задачи:</a:t>
            </a:r>
            <a:endParaRPr lang="ru-RU" sz="14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1400" b="1" i="1" u="sng" dirty="0" smtClean="0">
                <a:solidFill>
                  <a:srgbClr val="333333"/>
                </a:solidFill>
                <a:latin typeface="Times New Roman" pitchFamily="18" charset="0"/>
                <a:ea typeface="Times New Roman" pitchFamily="18" charset="0"/>
                <a:cs typeface="Times New Roman" pitchFamily="18" charset="0"/>
              </a:rPr>
              <a:t>Для детей:</a:t>
            </a:r>
            <a:endParaRPr lang="ru-RU" sz="14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1400" b="1" i="1" dirty="0" smtClean="0">
                <a:solidFill>
                  <a:srgbClr val="333333"/>
                </a:solidFill>
                <a:latin typeface="Times New Roman" pitchFamily="18" charset="0"/>
                <a:ea typeface="Times New Roman" pitchFamily="18" charset="0"/>
                <a:cs typeface="Times New Roman" pitchFamily="18" charset="0"/>
              </a:rPr>
              <a:t>Цель:</a:t>
            </a:r>
            <a:r>
              <a:rPr lang="ru-RU" sz="1400" dirty="0" smtClean="0">
                <a:solidFill>
                  <a:srgbClr val="333333"/>
                </a:solidFill>
                <a:latin typeface="Times New Roman" pitchFamily="18" charset="0"/>
                <a:ea typeface="Times New Roman" pitchFamily="18" charset="0"/>
                <a:cs typeface="Times New Roman" pitchFamily="18" charset="0"/>
              </a:rPr>
              <a:t> - приобщение детей к культурному наследию, посредством ознакомления с жизнью и творчеством </a:t>
            </a:r>
            <a:r>
              <a:rPr lang="ru-RU" sz="1400" dirty="0" err="1" smtClean="0">
                <a:solidFill>
                  <a:srgbClr val="333333"/>
                </a:solidFill>
                <a:latin typeface="Times New Roman" pitchFamily="18" charset="0"/>
                <a:ea typeface="Times New Roman" pitchFamily="18" charset="0"/>
                <a:cs typeface="Times New Roman" pitchFamily="18" charset="0"/>
              </a:rPr>
              <a:t>Брагунского</a:t>
            </a:r>
            <a:r>
              <a:rPr lang="ru-RU" sz="1400" dirty="0" smtClean="0">
                <a:solidFill>
                  <a:srgbClr val="333333"/>
                </a:solidFill>
                <a:latin typeface="Times New Roman" pitchFamily="18" charset="0"/>
                <a:ea typeface="Times New Roman" pitchFamily="18" charset="0"/>
                <a:cs typeface="Times New Roman" pitchFamily="18" charset="0"/>
              </a:rPr>
              <a:t> педагога-писателя-патриота Мамаева </a:t>
            </a:r>
            <a:r>
              <a:rPr lang="ru-RU" sz="1400" dirty="0" err="1" smtClean="0">
                <a:solidFill>
                  <a:srgbClr val="333333"/>
                </a:solidFill>
                <a:latin typeface="Times New Roman" pitchFamily="18" charset="0"/>
                <a:ea typeface="Times New Roman" pitchFamily="18" charset="0"/>
                <a:cs typeface="Times New Roman" pitchFamily="18" charset="0"/>
              </a:rPr>
              <a:t>Абаса</a:t>
            </a:r>
            <a:r>
              <a:rPr lang="ru-RU" sz="1400" dirty="0" smtClean="0">
                <a:solidFill>
                  <a:srgbClr val="333333"/>
                </a:solidFill>
                <a:latin typeface="Times New Roman" pitchFamily="18" charset="0"/>
                <a:ea typeface="Times New Roman" pitchFamily="18" charset="0"/>
                <a:cs typeface="Times New Roman" pitchFamily="18" charset="0"/>
              </a:rPr>
              <a:t> </a:t>
            </a:r>
            <a:r>
              <a:rPr lang="ru-RU" sz="1400" dirty="0" err="1" smtClean="0">
                <a:solidFill>
                  <a:srgbClr val="333333"/>
                </a:solidFill>
                <a:latin typeface="Times New Roman" pitchFamily="18" charset="0"/>
                <a:ea typeface="Times New Roman" pitchFamily="18" charset="0"/>
                <a:cs typeface="Times New Roman" pitchFamily="18" charset="0"/>
              </a:rPr>
              <a:t>Хусейновича</a:t>
            </a:r>
            <a:r>
              <a:rPr lang="ru-RU" sz="1400" dirty="0" smtClean="0">
                <a:solidFill>
                  <a:srgbClr val="333333"/>
                </a:solidFill>
                <a:latin typeface="Times New Roman" pitchFamily="18" charset="0"/>
                <a:ea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1400" b="1" i="1" dirty="0" smtClean="0">
                <a:solidFill>
                  <a:srgbClr val="333333"/>
                </a:solidFill>
                <a:latin typeface="Times New Roman" pitchFamily="18" charset="0"/>
                <a:ea typeface="Times New Roman" pitchFamily="18" charset="0"/>
                <a:cs typeface="Times New Roman" pitchFamily="18" charset="0"/>
              </a:rPr>
              <a:t>Задачи:</a:t>
            </a:r>
            <a:endParaRPr lang="ru-RU" sz="14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1400" u="sng" dirty="0" smtClean="0">
                <a:solidFill>
                  <a:srgbClr val="333333"/>
                </a:solidFill>
                <a:latin typeface="Times New Roman" pitchFamily="18" charset="0"/>
                <a:ea typeface="Times New Roman" pitchFamily="18" charset="0"/>
                <a:cs typeface="Times New Roman" pitchFamily="18" charset="0"/>
              </a:rPr>
              <a:t>Образовательные:</a:t>
            </a:r>
            <a:endParaRPr lang="ru-RU" sz="14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1400" dirty="0" smtClean="0">
                <a:solidFill>
                  <a:srgbClr val="333333"/>
                </a:solidFill>
                <a:latin typeface="Times New Roman" pitchFamily="18" charset="0"/>
                <a:ea typeface="Times New Roman" pitchFamily="18" charset="0"/>
                <a:cs typeface="Times New Roman" pitchFamily="18" charset="0"/>
              </a:rPr>
              <a:t>-Познакомить детей с биографией </a:t>
            </a:r>
            <a:r>
              <a:rPr lang="ru-RU" sz="1400" dirty="0" err="1" smtClean="0">
                <a:solidFill>
                  <a:srgbClr val="333333"/>
                </a:solidFill>
                <a:latin typeface="Times New Roman" pitchFamily="18" charset="0"/>
                <a:ea typeface="Times New Roman" pitchFamily="18" charset="0"/>
                <a:cs typeface="Times New Roman" pitchFamily="18" charset="0"/>
              </a:rPr>
              <a:t>Брагунского</a:t>
            </a:r>
            <a:r>
              <a:rPr lang="ru-RU" sz="1400" dirty="0" smtClean="0">
                <a:solidFill>
                  <a:srgbClr val="333333"/>
                </a:solidFill>
                <a:latin typeface="Times New Roman" pitchFamily="18" charset="0"/>
                <a:ea typeface="Times New Roman" pitchFamily="18" charset="0"/>
                <a:cs typeface="Times New Roman" pitchFamily="18" charset="0"/>
              </a:rPr>
              <a:t> педагога-писателя-патриота Мамаева А.Х.</a:t>
            </a:r>
            <a:endParaRPr lang="ru-RU" sz="14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1400" dirty="0" smtClean="0">
                <a:solidFill>
                  <a:srgbClr val="333333"/>
                </a:solidFill>
                <a:latin typeface="Times New Roman" pitchFamily="18" charset="0"/>
                <a:ea typeface="Times New Roman" pitchFamily="18" charset="0"/>
                <a:cs typeface="Times New Roman" pitchFamily="18" charset="0"/>
              </a:rPr>
              <a:t>-Вызвать желание у детей познакомиться с содержанием произведений Мамаева А.Х.</a:t>
            </a:r>
            <a:endParaRPr lang="ru-RU" sz="14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1400" dirty="0" smtClean="0">
                <a:solidFill>
                  <a:srgbClr val="333333"/>
                </a:solidFill>
                <a:latin typeface="Times New Roman" pitchFamily="18" charset="0"/>
                <a:ea typeface="Times New Roman" pitchFamily="18" charset="0"/>
                <a:cs typeface="Times New Roman" pitchFamily="18" charset="0"/>
              </a:rPr>
              <a:t>-Углубить знания детей о жизни людей, о природе через произведения Мамаева А.Х.</a:t>
            </a:r>
            <a:endParaRPr lang="ru-RU" sz="14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1400" dirty="0" smtClean="0">
                <a:solidFill>
                  <a:srgbClr val="333333"/>
                </a:solidFill>
                <a:latin typeface="Times New Roman" pitchFamily="18" charset="0"/>
                <a:ea typeface="Times New Roman" pitchFamily="18" charset="0"/>
                <a:cs typeface="Times New Roman" pitchFamily="18" charset="0"/>
              </a:rPr>
              <a:t>-Познакомить детей с особенностью лексики в произведениях писателя: диалектные и устаревшие слова.</a:t>
            </a:r>
            <a:endParaRPr lang="ru-RU" sz="14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1400" dirty="0" smtClean="0">
                <a:solidFill>
                  <a:srgbClr val="333333"/>
                </a:solidFill>
                <a:latin typeface="Times New Roman" pitchFamily="18" charset="0"/>
                <a:ea typeface="Times New Roman" pitchFamily="18" charset="0"/>
                <a:cs typeface="Times New Roman" pitchFamily="18" charset="0"/>
              </a:rPr>
              <a:t>-Содействовать развитию речи, обогащать и активизировать словарный запас детей.</a:t>
            </a:r>
            <a:endParaRPr lang="ru-RU" sz="14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1400" u="sng" dirty="0" smtClean="0">
                <a:solidFill>
                  <a:srgbClr val="333333"/>
                </a:solidFill>
                <a:latin typeface="Times New Roman" pitchFamily="18" charset="0"/>
                <a:ea typeface="Times New Roman" pitchFamily="18" charset="0"/>
                <a:cs typeface="Times New Roman" pitchFamily="18" charset="0"/>
              </a:rPr>
              <a:t>Развивающие:</a:t>
            </a:r>
            <a:endParaRPr lang="ru-RU" sz="14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1400" dirty="0" smtClean="0">
                <a:solidFill>
                  <a:srgbClr val="333333"/>
                </a:solidFill>
                <a:latin typeface="Times New Roman" pitchFamily="18" charset="0"/>
                <a:ea typeface="Times New Roman" pitchFamily="18" charset="0"/>
                <a:cs typeface="Times New Roman" pitchFamily="18" charset="0"/>
              </a:rPr>
              <a:t>-Развивать индивидуальные эмоциональные проявления во всех видах деятельности.</a:t>
            </a:r>
            <a:endParaRPr lang="ru-RU" sz="14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1400" dirty="0" smtClean="0">
                <a:solidFill>
                  <a:srgbClr val="333333"/>
                </a:solidFill>
                <a:latin typeface="Times New Roman" pitchFamily="18" charset="0"/>
                <a:ea typeface="Times New Roman" pitchFamily="18" charset="0"/>
                <a:cs typeface="Times New Roman" pitchFamily="18" charset="0"/>
              </a:rPr>
              <a:t>-Развивать связную, грамматически правильную диалогическую и монологическую речи (при разучивании диалогов, отрывков из рассказов).</a:t>
            </a:r>
            <a:endParaRPr lang="ru-RU" sz="14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1400" dirty="0" smtClean="0">
                <a:solidFill>
                  <a:srgbClr val="333333"/>
                </a:solidFill>
                <a:latin typeface="Times New Roman" pitchFamily="18" charset="0"/>
                <a:ea typeface="Times New Roman" pitchFamily="18" charset="0"/>
                <a:cs typeface="Times New Roman" pitchFamily="18" charset="0"/>
              </a:rPr>
              <a:t>- Развивать выразительность детской речи.</a:t>
            </a:r>
            <a:endParaRPr lang="ru-RU" sz="14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1400" dirty="0" smtClean="0">
                <a:solidFill>
                  <a:srgbClr val="333333"/>
                </a:solidFill>
                <a:latin typeface="Times New Roman" pitchFamily="18" charset="0"/>
                <a:ea typeface="Times New Roman" pitchFamily="18" charset="0"/>
                <a:cs typeface="Times New Roman" pitchFamily="18" charset="0"/>
              </a:rPr>
              <a:t>- Способствовать развитию чувства гордости за родной край.</a:t>
            </a:r>
            <a:endParaRPr lang="ru-RU" sz="14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1400" dirty="0" smtClean="0">
                <a:solidFill>
                  <a:srgbClr val="333333"/>
                </a:solidFill>
                <a:latin typeface="Times New Roman" pitchFamily="18" charset="0"/>
                <a:ea typeface="Times New Roman" pitchFamily="18" charset="0"/>
                <a:cs typeface="Times New Roman" pitchFamily="18" charset="0"/>
              </a:rPr>
              <a:t>-Развивать поисковую деятельность, интеллектуальную инициативу.</a:t>
            </a:r>
            <a:endParaRPr lang="ru-RU" sz="14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1400" dirty="0" smtClean="0">
                <a:solidFill>
                  <a:srgbClr val="333333"/>
                </a:solidFill>
                <a:latin typeface="Times New Roman" pitchFamily="18" charset="0"/>
                <a:ea typeface="Times New Roman" pitchFamily="18" charset="0"/>
                <a:cs typeface="Times New Roman" pitchFamily="18" charset="0"/>
              </a:rPr>
              <a:t>-Развивать коммуникативную культуру посредством чтения произведений и инсценировки рассказов.</a:t>
            </a:r>
            <a:endParaRPr lang="ru-RU" sz="14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1400" u="sng" dirty="0" smtClean="0">
                <a:solidFill>
                  <a:srgbClr val="333333"/>
                </a:solidFill>
                <a:latin typeface="Times New Roman" pitchFamily="18" charset="0"/>
                <a:ea typeface="Times New Roman" pitchFamily="18" charset="0"/>
                <a:cs typeface="Times New Roman" pitchFamily="18" charset="0"/>
              </a:rPr>
              <a:t>Воспитательные:</a:t>
            </a:r>
            <a:endParaRPr lang="ru-RU" sz="14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1400" dirty="0" smtClean="0">
                <a:solidFill>
                  <a:srgbClr val="333333"/>
                </a:solidFill>
                <a:latin typeface="Times New Roman" pitchFamily="18" charset="0"/>
                <a:ea typeface="Times New Roman" pitchFamily="18" charset="0"/>
                <a:cs typeface="Times New Roman" pitchFamily="18" charset="0"/>
              </a:rPr>
              <a:t>-Способствовать воспитанию у детей добрых чувств, интереса и любви к людям, сочувствия попавшим в беду.</a:t>
            </a:r>
            <a:endParaRPr lang="ru-RU" sz="14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1400" dirty="0" smtClean="0">
                <a:solidFill>
                  <a:srgbClr val="333333"/>
                </a:solidFill>
                <a:latin typeface="Times New Roman" pitchFamily="18" charset="0"/>
                <a:ea typeface="Times New Roman" pitchFamily="18" charset="0"/>
                <a:cs typeface="Times New Roman" pitchFamily="18" charset="0"/>
              </a:rPr>
              <a:t>-Воспитывать интерес и любовь к литературе, родному слову.</a:t>
            </a:r>
            <a:endParaRPr lang="ru-RU" sz="14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1400" dirty="0" smtClean="0">
                <a:solidFill>
                  <a:srgbClr val="333333"/>
                </a:solidFill>
                <a:latin typeface="Times New Roman" pitchFamily="18" charset="0"/>
                <a:ea typeface="Times New Roman" pitchFamily="18" charset="0"/>
                <a:cs typeface="Times New Roman" pitchFamily="18" charset="0"/>
              </a:rPr>
              <a:t>-Приобщить родителей к семейному чтению литературных произведений.</a:t>
            </a:r>
            <a:endParaRPr lang="ru-RU" sz="1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ToMoC\Desktop\Screenshot_20250131-114146_Yandex.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sp>
        <p:nvSpPr>
          <p:cNvPr id="4" name="Прямоугольник 3"/>
          <p:cNvSpPr/>
          <p:nvPr/>
        </p:nvSpPr>
        <p:spPr>
          <a:xfrm>
            <a:off x="285720" y="335846"/>
            <a:ext cx="6572280" cy="4801314"/>
          </a:xfrm>
          <a:prstGeom prst="rect">
            <a:avLst/>
          </a:prstGeom>
        </p:spPr>
        <p:txBody>
          <a:bodyPr wrap="square">
            <a:spAutoFit/>
          </a:bodyPr>
          <a:lstStyle/>
          <a:p>
            <a:pPr lvl="0" algn="just" fontAlgn="base">
              <a:spcBef>
                <a:spcPct val="0"/>
              </a:spcBef>
              <a:spcAft>
                <a:spcPct val="0"/>
              </a:spcAft>
            </a:pPr>
            <a:r>
              <a:rPr lang="ru-RU" b="1" i="1" u="sng" dirty="0" smtClean="0">
                <a:solidFill>
                  <a:srgbClr val="333333"/>
                </a:solidFill>
                <a:latin typeface="Calibri" pitchFamily="34" charset="0"/>
                <a:ea typeface="Times New Roman" pitchFamily="18" charset="0"/>
                <a:cs typeface="Times New Roman" pitchFamily="18" charset="0"/>
              </a:rPr>
              <a:t>Для педагогов:</a:t>
            </a:r>
            <a:endParaRPr lang="ru-RU" sz="800" dirty="0" smtClean="0">
              <a:latin typeface="Arial" pitchFamily="34" charset="0"/>
              <a:cs typeface="Arial" pitchFamily="34" charset="0"/>
            </a:endParaRPr>
          </a:p>
          <a:p>
            <a:pPr lvl="0" algn="just" eaLnBrk="0" fontAlgn="base" hangingPunct="0">
              <a:spcBef>
                <a:spcPct val="0"/>
              </a:spcBef>
              <a:spcAft>
                <a:spcPct val="0"/>
              </a:spcAft>
            </a:pPr>
            <a:r>
              <a:rPr lang="ru-RU" b="1" dirty="0" smtClean="0">
                <a:solidFill>
                  <a:srgbClr val="333333"/>
                </a:solidFill>
                <a:latin typeface="Calibri" pitchFamily="34" charset="0"/>
                <a:ea typeface="Times New Roman" pitchFamily="18" charset="0"/>
                <a:cs typeface="Times New Roman" pitchFamily="18" charset="0"/>
              </a:rPr>
              <a:t>Цель:</a:t>
            </a:r>
            <a:r>
              <a:rPr lang="ru-RU" dirty="0" smtClean="0">
                <a:solidFill>
                  <a:srgbClr val="333333"/>
                </a:solidFill>
                <a:latin typeface="Calibri" pitchFamily="34" charset="0"/>
                <a:ea typeface="Times New Roman" pitchFamily="18" charset="0"/>
                <a:cs typeface="Times New Roman" pitchFamily="18" charset="0"/>
              </a:rPr>
              <a:t> Повышение собственного уровня компетентности в вопросах проектной деятельности.</a:t>
            </a:r>
            <a:endParaRPr lang="ru-RU" sz="800" dirty="0" smtClean="0">
              <a:latin typeface="Arial" pitchFamily="34" charset="0"/>
              <a:cs typeface="Arial" pitchFamily="34" charset="0"/>
            </a:endParaRPr>
          </a:p>
          <a:p>
            <a:pPr lvl="0" algn="just" eaLnBrk="0" fontAlgn="base" hangingPunct="0">
              <a:spcBef>
                <a:spcPct val="0"/>
              </a:spcBef>
              <a:spcAft>
                <a:spcPct val="0"/>
              </a:spcAft>
            </a:pPr>
            <a:r>
              <a:rPr lang="ru-RU" b="1" dirty="0" smtClean="0">
                <a:solidFill>
                  <a:srgbClr val="333333"/>
                </a:solidFill>
                <a:latin typeface="Calibri" pitchFamily="34" charset="0"/>
                <a:ea typeface="Times New Roman" pitchFamily="18" charset="0"/>
                <a:cs typeface="Times New Roman" pitchFamily="18" charset="0"/>
              </a:rPr>
              <a:t>Задачи:</a:t>
            </a:r>
            <a:r>
              <a:rPr lang="ru-RU" dirty="0" smtClean="0">
                <a:solidFill>
                  <a:srgbClr val="333333"/>
                </a:solidFill>
                <a:latin typeface="Calibri" pitchFamily="34" charset="0"/>
                <a:ea typeface="Times New Roman" pitchFamily="18" charset="0"/>
                <a:cs typeface="Times New Roman" pitchFamily="18" charset="0"/>
              </a:rPr>
              <a:t> Создать условия для проявления у детей интереса к познавательной деятельности, применение полученных знаний на практике.</a:t>
            </a:r>
            <a:endParaRPr lang="ru-RU" sz="800" dirty="0" smtClean="0">
              <a:latin typeface="Arial" pitchFamily="34" charset="0"/>
              <a:cs typeface="Arial" pitchFamily="34" charset="0"/>
            </a:endParaRPr>
          </a:p>
          <a:p>
            <a:pPr lvl="0" algn="just" eaLnBrk="0" fontAlgn="base" hangingPunct="0">
              <a:spcBef>
                <a:spcPct val="0"/>
              </a:spcBef>
              <a:spcAft>
                <a:spcPct val="0"/>
              </a:spcAft>
            </a:pPr>
            <a:r>
              <a:rPr lang="ru-RU" b="1" i="1" u="sng" dirty="0" smtClean="0">
                <a:solidFill>
                  <a:srgbClr val="333333"/>
                </a:solidFill>
                <a:latin typeface="Calibri" pitchFamily="34" charset="0"/>
                <a:ea typeface="Times New Roman" pitchFamily="18" charset="0"/>
                <a:cs typeface="Times New Roman" pitchFamily="18" charset="0"/>
              </a:rPr>
              <a:t>Для родителей:</a:t>
            </a:r>
            <a:endParaRPr lang="ru-RU" sz="800" dirty="0" smtClean="0">
              <a:latin typeface="Arial" pitchFamily="34" charset="0"/>
              <a:cs typeface="Arial" pitchFamily="34" charset="0"/>
            </a:endParaRPr>
          </a:p>
          <a:p>
            <a:pPr lvl="0" algn="just" eaLnBrk="0" fontAlgn="base" hangingPunct="0">
              <a:spcBef>
                <a:spcPct val="0"/>
              </a:spcBef>
              <a:spcAft>
                <a:spcPct val="0"/>
              </a:spcAft>
            </a:pPr>
            <a:r>
              <a:rPr lang="ru-RU" b="1" dirty="0" smtClean="0">
                <a:solidFill>
                  <a:srgbClr val="333333"/>
                </a:solidFill>
                <a:latin typeface="Calibri" pitchFamily="34" charset="0"/>
                <a:ea typeface="Times New Roman" pitchFamily="18" charset="0"/>
                <a:cs typeface="Times New Roman" pitchFamily="18" charset="0"/>
              </a:rPr>
              <a:t>Цель:</a:t>
            </a:r>
            <a:r>
              <a:rPr lang="ru-RU" dirty="0" smtClean="0">
                <a:solidFill>
                  <a:srgbClr val="333333"/>
                </a:solidFill>
                <a:latin typeface="Calibri" pitchFamily="34" charset="0"/>
                <a:ea typeface="Times New Roman" pitchFamily="18" charset="0"/>
                <a:cs typeface="Times New Roman" pitchFamily="18" charset="0"/>
              </a:rPr>
              <a:t> Привлечение семьи к участию в воспитательном процессе на основе педагогического сотрудничества.</a:t>
            </a:r>
            <a:endParaRPr lang="ru-RU" sz="800" dirty="0" smtClean="0">
              <a:latin typeface="Arial" pitchFamily="34" charset="0"/>
              <a:cs typeface="Arial" pitchFamily="34" charset="0"/>
            </a:endParaRPr>
          </a:p>
          <a:p>
            <a:pPr lvl="0" algn="just" eaLnBrk="0" fontAlgn="base" hangingPunct="0">
              <a:spcBef>
                <a:spcPct val="0"/>
              </a:spcBef>
              <a:spcAft>
                <a:spcPct val="0"/>
              </a:spcAft>
            </a:pPr>
            <a:r>
              <a:rPr lang="ru-RU" b="1" dirty="0" smtClean="0">
                <a:solidFill>
                  <a:srgbClr val="333333"/>
                </a:solidFill>
                <a:latin typeface="Calibri" pitchFamily="34" charset="0"/>
                <a:ea typeface="Times New Roman" pitchFamily="18" charset="0"/>
                <a:cs typeface="Times New Roman" pitchFamily="18" charset="0"/>
              </a:rPr>
              <a:t>Задачи:</a:t>
            </a:r>
            <a:endParaRPr lang="ru-RU" sz="800" dirty="0" smtClean="0">
              <a:latin typeface="Arial" pitchFamily="34" charset="0"/>
              <a:cs typeface="Arial" pitchFamily="34" charset="0"/>
            </a:endParaRPr>
          </a:p>
          <a:p>
            <a:pPr lvl="0" algn="just" eaLnBrk="0" fontAlgn="base" hangingPunct="0">
              <a:spcBef>
                <a:spcPct val="0"/>
              </a:spcBef>
              <a:spcAft>
                <a:spcPct val="0"/>
              </a:spcAft>
            </a:pPr>
            <a:r>
              <a:rPr lang="ru-RU" dirty="0" smtClean="0">
                <a:solidFill>
                  <a:srgbClr val="333333"/>
                </a:solidFill>
                <a:latin typeface="Calibri" pitchFamily="34" charset="0"/>
                <a:ea typeface="Times New Roman" pitchFamily="18" charset="0"/>
                <a:cs typeface="Times New Roman" pitchFamily="18" charset="0"/>
              </a:rPr>
              <a:t>-познакомить родителей с предстоящим проектом и его задачами;</a:t>
            </a:r>
            <a:endParaRPr lang="ru-RU" sz="800" dirty="0" smtClean="0">
              <a:latin typeface="Arial" pitchFamily="34" charset="0"/>
              <a:cs typeface="Arial" pitchFamily="34" charset="0"/>
            </a:endParaRPr>
          </a:p>
          <a:p>
            <a:pPr lvl="0" algn="just" eaLnBrk="0" fontAlgn="base" hangingPunct="0">
              <a:spcBef>
                <a:spcPct val="0"/>
              </a:spcBef>
              <a:spcAft>
                <a:spcPct val="0"/>
              </a:spcAft>
            </a:pPr>
            <a:r>
              <a:rPr lang="ru-RU" dirty="0" smtClean="0">
                <a:solidFill>
                  <a:srgbClr val="333333"/>
                </a:solidFill>
                <a:latin typeface="Calibri" pitchFamily="34" charset="0"/>
                <a:ea typeface="Times New Roman" pitchFamily="18" charset="0"/>
                <a:cs typeface="Times New Roman" pitchFamily="18" charset="0"/>
              </a:rPr>
              <a:t>-предложить родителям принять активное участие в реализации поставленных задач (создание выставки рисунков по произведениям Мамаева А.Х.)</a:t>
            </a:r>
            <a:endParaRPr lang="ru-RU" sz="800" dirty="0" smtClean="0">
              <a:latin typeface="Arial" pitchFamily="34" charset="0"/>
              <a:cs typeface="Arial" pitchFamily="34" charset="0"/>
            </a:endParaRPr>
          </a:p>
          <a:p>
            <a:pPr lvl="0" algn="just" eaLnBrk="0" fontAlgn="base" hangingPunct="0">
              <a:spcBef>
                <a:spcPct val="0"/>
              </a:spcBef>
              <a:spcAft>
                <a:spcPct val="0"/>
              </a:spcAft>
            </a:pPr>
            <a:r>
              <a:rPr lang="ru-RU" dirty="0" smtClean="0">
                <a:solidFill>
                  <a:srgbClr val="333333"/>
                </a:solidFill>
                <a:latin typeface="Calibri" pitchFamily="34" charset="0"/>
                <a:ea typeface="Times New Roman" pitchFamily="18" charset="0"/>
                <a:cs typeface="Times New Roman" pitchFamily="18" charset="0"/>
              </a:rPr>
              <a:t>- провести консультации «Зачем нужно читать книги», «Значение книги в развитии детей», «Когда нужно читать книги»,</a:t>
            </a:r>
            <a:endParaRPr lang="ru-RU"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ToMoC\Desktop\Screenshot_20250131-114146_Yandex.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sp>
        <p:nvSpPr>
          <p:cNvPr id="4" name="Прямоугольник 3"/>
          <p:cNvSpPr/>
          <p:nvPr/>
        </p:nvSpPr>
        <p:spPr>
          <a:xfrm>
            <a:off x="428596" y="357166"/>
            <a:ext cx="6879708" cy="5478423"/>
          </a:xfrm>
          <a:prstGeom prst="rect">
            <a:avLst/>
          </a:prstGeom>
        </p:spPr>
        <p:txBody>
          <a:bodyPr wrap="square">
            <a:spAutoFit/>
          </a:bodyPr>
          <a:lstStyle/>
          <a:p>
            <a:pPr lvl="0" fontAlgn="base">
              <a:spcBef>
                <a:spcPct val="0"/>
              </a:spcBef>
              <a:spcAft>
                <a:spcPct val="0"/>
              </a:spcAft>
            </a:pPr>
            <a:endParaRPr lang="ru-RU" sz="1400" b="1" dirty="0" smtClean="0">
              <a:solidFill>
                <a:srgbClr val="333333"/>
              </a:solidFill>
              <a:latin typeface="Calibri" pitchFamily="34" charset="0"/>
              <a:ea typeface="Times New Roman" pitchFamily="18" charset="0"/>
              <a:cs typeface="Times New Roman" pitchFamily="18" charset="0"/>
            </a:endParaRPr>
          </a:p>
          <a:p>
            <a:pPr lvl="0" fontAlgn="base">
              <a:spcBef>
                <a:spcPct val="0"/>
              </a:spcBef>
              <a:spcAft>
                <a:spcPct val="0"/>
              </a:spcAft>
            </a:pPr>
            <a:r>
              <a:rPr lang="ru-RU" sz="1400" b="1" dirty="0" smtClean="0">
                <a:solidFill>
                  <a:srgbClr val="333333"/>
                </a:solidFill>
                <a:latin typeface="Calibri" pitchFamily="34" charset="0"/>
                <a:ea typeface="Times New Roman" pitchFamily="18" charset="0"/>
                <a:cs typeface="Times New Roman" pitchFamily="18" charset="0"/>
              </a:rPr>
              <a:t>Ожидаемые результаты:</a:t>
            </a:r>
            <a:endParaRPr lang="ru-RU" sz="1400" dirty="0" smtClean="0">
              <a:latin typeface="Arial" pitchFamily="34" charset="0"/>
              <a:cs typeface="Arial" pitchFamily="34" charset="0"/>
            </a:endParaRPr>
          </a:p>
          <a:p>
            <a:pPr lvl="0" eaLnBrk="0" fontAlgn="base" hangingPunct="0">
              <a:spcBef>
                <a:spcPct val="0"/>
              </a:spcBef>
              <a:spcAft>
                <a:spcPct val="0"/>
              </a:spcAft>
            </a:pPr>
            <a:r>
              <a:rPr lang="ru-RU" sz="1400" dirty="0" smtClean="0">
                <a:solidFill>
                  <a:srgbClr val="333333"/>
                </a:solidFill>
                <a:latin typeface="Calibri" pitchFamily="34" charset="0"/>
                <a:ea typeface="Times New Roman" pitchFamily="18" charset="0"/>
                <a:cs typeface="Times New Roman" pitchFamily="18" charset="0"/>
              </a:rPr>
              <a:t>В процессе взаимодействия </a:t>
            </a:r>
            <a:r>
              <a:rPr lang="ru-RU" sz="1400" dirty="0" err="1" smtClean="0">
                <a:solidFill>
                  <a:srgbClr val="333333"/>
                </a:solidFill>
                <a:latin typeface="Calibri" pitchFamily="34" charset="0"/>
                <a:ea typeface="Times New Roman" pitchFamily="18" charset="0"/>
                <a:cs typeface="Times New Roman" pitchFamily="18" charset="0"/>
              </a:rPr>
              <a:t>педагог-дети-родители</a:t>
            </a:r>
            <a:r>
              <a:rPr lang="ru-RU" sz="1400" dirty="0" smtClean="0">
                <a:solidFill>
                  <a:srgbClr val="333333"/>
                </a:solidFill>
                <a:latin typeface="Calibri" pitchFamily="34" charset="0"/>
                <a:ea typeface="Times New Roman" pitchFamily="18" charset="0"/>
                <a:cs typeface="Times New Roman" pitchFamily="18" charset="0"/>
              </a:rPr>
              <a:t> в реализации проекта:</a:t>
            </a:r>
            <a:endParaRPr lang="ru-RU" sz="1400" dirty="0" smtClean="0">
              <a:latin typeface="Arial" pitchFamily="34" charset="0"/>
              <a:cs typeface="Arial" pitchFamily="34" charset="0"/>
            </a:endParaRPr>
          </a:p>
          <a:p>
            <a:pPr lvl="0" eaLnBrk="0" fontAlgn="base" hangingPunct="0">
              <a:spcBef>
                <a:spcPct val="0"/>
              </a:spcBef>
              <a:spcAft>
                <a:spcPct val="0"/>
              </a:spcAft>
            </a:pPr>
            <a:r>
              <a:rPr lang="ru-RU" sz="1400" b="1" dirty="0" smtClean="0">
                <a:solidFill>
                  <a:srgbClr val="333333"/>
                </a:solidFill>
                <a:latin typeface="Calibri" pitchFamily="34" charset="0"/>
                <a:ea typeface="Times New Roman" pitchFamily="18" charset="0"/>
                <a:cs typeface="Times New Roman" pitchFamily="18" charset="0"/>
              </a:rPr>
              <a:t>Дети:</a:t>
            </a:r>
            <a:endParaRPr lang="ru-RU" sz="1400" dirty="0" smtClean="0">
              <a:latin typeface="Arial" pitchFamily="34" charset="0"/>
              <a:cs typeface="Arial" pitchFamily="34" charset="0"/>
            </a:endParaRPr>
          </a:p>
          <a:p>
            <a:pPr lvl="0" eaLnBrk="0" fontAlgn="base" hangingPunct="0">
              <a:spcBef>
                <a:spcPct val="0"/>
              </a:spcBef>
              <a:spcAft>
                <a:spcPct val="0"/>
              </a:spcAft>
            </a:pPr>
            <a:r>
              <a:rPr lang="ru-RU" sz="1400" i="1" dirty="0" smtClean="0">
                <a:solidFill>
                  <a:srgbClr val="333333"/>
                </a:solidFill>
                <a:latin typeface="Calibri" pitchFamily="34" charset="0"/>
                <a:ea typeface="Times New Roman" pitchFamily="18" charset="0"/>
                <a:cs typeface="Times New Roman" pitchFamily="18" charset="0"/>
              </a:rPr>
              <a:t>Участие детей в проекте позволит:</a:t>
            </a:r>
            <a:endParaRPr lang="ru-RU" sz="1400" dirty="0" smtClean="0">
              <a:latin typeface="Arial" pitchFamily="34" charset="0"/>
              <a:cs typeface="Arial" pitchFamily="34" charset="0"/>
            </a:endParaRPr>
          </a:p>
          <a:p>
            <a:pPr lvl="0" eaLnBrk="0" fontAlgn="base" hangingPunct="0">
              <a:spcBef>
                <a:spcPct val="0"/>
              </a:spcBef>
              <a:spcAft>
                <a:spcPct val="0"/>
              </a:spcAft>
            </a:pPr>
            <a:r>
              <a:rPr lang="ru-RU" sz="1400" dirty="0" smtClean="0">
                <a:solidFill>
                  <a:srgbClr val="333333"/>
                </a:solidFill>
                <a:latin typeface="Calibri" pitchFamily="34" charset="0"/>
                <a:ea typeface="Times New Roman" pitchFamily="18" charset="0"/>
                <a:cs typeface="Times New Roman" pitchFamily="18" charset="0"/>
              </a:rPr>
              <a:t>1. Сформировать у детей представления о </a:t>
            </a:r>
            <a:r>
              <a:rPr lang="ru-RU" sz="1400" dirty="0" err="1">
                <a:solidFill>
                  <a:srgbClr val="333333"/>
                </a:solidFill>
                <a:latin typeface="Calibri" pitchFamily="34" charset="0"/>
                <a:ea typeface="Times New Roman" pitchFamily="18" charset="0"/>
                <a:cs typeface="Times New Roman" pitchFamily="18" charset="0"/>
              </a:rPr>
              <a:t>Б</a:t>
            </a:r>
            <a:r>
              <a:rPr lang="ru-RU" sz="1400" dirty="0" err="1" smtClean="0">
                <a:solidFill>
                  <a:srgbClr val="333333"/>
                </a:solidFill>
                <a:latin typeface="Calibri" pitchFamily="34" charset="0"/>
                <a:ea typeface="Times New Roman" pitchFamily="18" charset="0"/>
                <a:cs typeface="Times New Roman" pitchFamily="18" charset="0"/>
              </a:rPr>
              <a:t>рагунском</a:t>
            </a:r>
            <a:r>
              <a:rPr lang="ru-RU" sz="1400" dirty="0" smtClean="0">
                <a:solidFill>
                  <a:srgbClr val="333333"/>
                </a:solidFill>
                <a:latin typeface="Calibri" pitchFamily="34" charset="0"/>
                <a:ea typeface="Times New Roman" pitchFamily="18" charset="0"/>
                <a:cs typeface="Times New Roman" pitchFamily="18" charset="0"/>
              </a:rPr>
              <a:t> педагоге-писателе </a:t>
            </a:r>
            <a:r>
              <a:rPr lang="ru-RU" sz="1400" dirty="0" err="1" smtClean="0">
                <a:solidFill>
                  <a:srgbClr val="333333"/>
                </a:solidFill>
                <a:latin typeface="Calibri" pitchFamily="34" charset="0"/>
                <a:ea typeface="Times New Roman" pitchFamily="18" charset="0"/>
                <a:cs typeface="Times New Roman" pitchFamily="18" charset="0"/>
              </a:rPr>
              <a:t>Абасе</a:t>
            </a:r>
            <a:r>
              <a:rPr lang="ru-RU" sz="1400" dirty="0" smtClean="0">
                <a:solidFill>
                  <a:srgbClr val="333333"/>
                </a:solidFill>
                <a:latin typeface="Calibri" pitchFamily="34" charset="0"/>
                <a:ea typeface="Times New Roman" pitchFamily="18" charset="0"/>
                <a:cs typeface="Times New Roman" pitchFamily="18" charset="0"/>
              </a:rPr>
              <a:t> </a:t>
            </a:r>
            <a:r>
              <a:rPr lang="ru-RU" sz="1400" dirty="0" err="1" smtClean="0">
                <a:solidFill>
                  <a:srgbClr val="333333"/>
                </a:solidFill>
                <a:latin typeface="Calibri" pitchFamily="34" charset="0"/>
                <a:ea typeface="Times New Roman" pitchFamily="18" charset="0"/>
                <a:cs typeface="Times New Roman" pitchFamily="18" charset="0"/>
              </a:rPr>
              <a:t>Хусейновиче</a:t>
            </a:r>
            <a:r>
              <a:rPr lang="ru-RU" sz="1400" dirty="0" smtClean="0">
                <a:solidFill>
                  <a:srgbClr val="333333"/>
                </a:solidFill>
                <a:latin typeface="Calibri" pitchFamily="34" charset="0"/>
                <a:ea typeface="Times New Roman" pitchFamily="18" charset="0"/>
                <a:cs typeface="Times New Roman" pitchFamily="18" charset="0"/>
              </a:rPr>
              <a:t> </a:t>
            </a:r>
            <a:r>
              <a:rPr lang="ru-RU" sz="1400" dirty="0" err="1" smtClean="0">
                <a:solidFill>
                  <a:srgbClr val="333333"/>
                </a:solidFill>
                <a:latin typeface="Calibri" pitchFamily="34" charset="0"/>
                <a:ea typeface="Times New Roman" pitchFamily="18" charset="0"/>
                <a:cs typeface="Times New Roman" pitchFamily="18" charset="0"/>
              </a:rPr>
              <a:t>Мамаеве</a:t>
            </a:r>
            <a:r>
              <a:rPr lang="ru-RU" sz="1400" dirty="0" smtClean="0">
                <a:solidFill>
                  <a:srgbClr val="333333"/>
                </a:solidFill>
                <a:latin typeface="Calibri" pitchFamily="34" charset="0"/>
                <a:ea typeface="Times New Roman" pitchFamily="18" charset="0"/>
                <a:cs typeface="Times New Roman" pitchFamily="18" charset="0"/>
              </a:rPr>
              <a:t>.</a:t>
            </a:r>
            <a:endParaRPr lang="ru-RU" sz="1400" dirty="0" smtClean="0">
              <a:latin typeface="Arial" pitchFamily="34" charset="0"/>
              <a:cs typeface="Arial" pitchFamily="34" charset="0"/>
            </a:endParaRPr>
          </a:p>
          <a:p>
            <a:pPr lvl="0" eaLnBrk="0" fontAlgn="base" hangingPunct="0">
              <a:spcBef>
                <a:spcPct val="0"/>
              </a:spcBef>
              <a:spcAft>
                <a:spcPct val="0"/>
              </a:spcAft>
            </a:pPr>
            <a:r>
              <a:rPr lang="ru-RU" sz="1400" dirty="0" smtClean="0">
                <a:solidFill>
                  <a:srgbClr val="333333"/>
                </a:solidFill>
                <a:latin typeface="Calibri" pitchFamily="34" charset="0"/>
                <a:ea typeface="Times New Roman" pitchFamily="18" charset="0"/>
                <a:cs typeface="Times New Roman" pitchFamily="18" charset="0"/>
              </a:rPr>
              <a:t>2. Расширить словарь детей различными частями речи (по теме проекта);</a:t>
            </a:r>
            <a:endParaRPr lang="ru-RU" sz="1400" dirty="0" smtClean="0">
              <a:latin typeface="Arial" pitchFamily="34" charset="0"/>
              <a:cs typeface="Arial" pitchFamily="34" charset="0"/>
            </a:endParaRPr>
          </a:p>
          <a:p>
            <a:pPr lvl="0" eaLnBrk="0" fontAlgn="base" hangingPunct="0">
              <a:spcBef>
                <a:spcPct val="0"/>
              </a:spcBef>
              <a:spcAft>
                <a:spcPct val="0"/>
              </a:spcAft>
            </a:pPr>
            <a:r>
              <a:rPr lang="ru-RU" sz="1400" dirty="0" smtClean="0">
                <a:solidFill>
                  <a:srgbClr val="333333"/>
                </a:solidFill>
                <a:latin typeface="Calibri" pitchFamily="34" charset="0"/>
                <a:ea typeface="Times New Roman" pitchFamily="18" charset="0"/>
                <a:cs typeface="Times New Roman" pitchFamily="18" charset="0"/>
              </a:rPr>
              <a:t>3. Развивать диалогическую и монологическую форму речи, тем самым повысит речевую активность детей;</a:t>
            </a:r>
            <a:endParaRPr lang="ru-RU" sz="1400" dirty="0" smtClean="0">
              <a:latin typeface="Arial" pitchFamily="34" charset="0"/>
              <a:cs typeface="Arial" pitchFamily="34" charset="0"/>
            </a:endParaRPr>
          </a:p>
          <a:p>
            <a:pPr lvl="0" eaLnBrk="0" fontAlgn="base" hangingPunct="0">
              <a:spcBef>
                <a:spcPct val="0"/>
              </a:spcBef>
              <a:spcAft>
                <a:spcPct val="0"/>
              </a:spcAft>
            </a:pPr>
            <a:r>
              <a:rPr lang="ru-RU" sz="1400" dirty="0" smtClean="0">
                <a:solidFill>
                  <a:srgbClr val="333333"/>
                </a:solidFill>
                <a:latin typeface="Calibri" pitchFamily="34" charset="0"/>
                <a:ea typeface="Times New Roman" pitchFamily="18" charset="0"/>
                <a:cs typeface="Times New Roman" pitchFamily="18" charset="0"/>
              </a:rPr>
              <a:t>4. Воспитать уважительное отношение к нашим землякам поэтам и писателям.</a:t>
            </a:r>
            <a:endParaRPr lang="ru-RU" sz="1400" dirty="0" smtClean="0">
              <a:latin typeface="Arial" pitchFamily="34" charset="0"/>
              <a:cs typeface="Arial" pitchFamily="34" charset="0"/>
            </a:endParaRPr>
          </a:p>
          <a:p>
            <a:pPr lvl="0" eaLnBrk="0" fontAlgn="base" hangingPunct="0">
              <a:spcBef>
                <a:spcPct val="0"/>
              </a:spcBef>
              <a:spcAft>
                <a:spcPct val="0"/>
              </a:spcAft>
            </a:pPr>
            <a:r>
              <a:rPr lang="ru-RU" sz="1400" b="1" dirty="0" smtClean="0">
                <a:solidFill>
                  <a:srgbClr val="333333"/>
                </a:solidFill>
                <a:latin typeface="Calibri" pitchFamily="34" charset="0"/>
                <a:ea typeface="Times New Roman" pitchFamily="18" charset="0"/>
                <a:cs typeface="Times New Roman" pitchFamily="18" charset="0"/>
              </a:rPr>
              <a:t>Родители:</a:t>
            </a:r>
            <a:endParaRPr lang="ru-RU" sz="1400" dirty="0" smtClean="0">
              <a:latin typeface="Arial" pitchFamily="34" charset="0"/>
              <a:cs typeface="Arial" pitchFamily="34" charset="0"/>
            </a:endParaRPr>
          </a:p>
          <a:p>
            <a:pPr lvl="0" eaLnBrk="0" fontAlgn="base" hangingPunct="0">
              <a:spcBef>
                <a:spcPct val="0"/>
              </a:spcBef>
              <a:spcAft>
                <a:spcPct val="0"/>
              </a:spcAft>
            </a:pPr>
            <a:r>
              <a:rPr lang="ru-RU" sz="1400" dirty="0" smtClean="0">
                <a:solidFill>
                  <a:srgbClr val="333333"/>
                </a:solidFill>
                <a:latin typeface="Calibri" pitchFamily="34" charset="0"/>
                <a:ea typeface="Times New Roman" pitchFamily="18" charset="0"/>
                <a:cs typeface="Times New Roman" pitchFamily="18" charset="0"/>
              </a:rPr>
              <a:t>1. Помощь в развитии игровой деятельности на основе сотрудничества;</a:t>
            </a:r>
            <a:endParaRPr lang="ru-RU" sz="1400" dirty="0" smtClean="0">
              <a:latin typeface="Arial" pitchFamily="34" charset="0"/>
              <a:cs typeface="Arial" pitchFamily="34" charset="0"/>
            </a:endParaRPr>
          </a:p>
          <a:p>
            <a:pPr lvl="0" eaLnBrk="0" fontAlgn="base" hangingPunct="0">
              <a:spcBef>
                <a:spcPct val="0"/>
              </a:spcBef>
              <a:spcAft>
                <a:spcPct val="0"/>
              </a:spcAft>
            </a:pPr>
            <a:r>
              <a:rPr lang="ru-RU" sz="1400" dirty="0" smtClean="0">
                <a:solidFill>
                  <a:srgbClr val="333333"/>
                </a:solidFill>
                <a:latin typeface="Calibri" pitchFamily="34" charset="0"/>
                <a:ea typeface="Times New Roman" pitchFamily="18" charset="0"/>
                <a:cs typeface="Times New Roman" pitchFamily="18" charset="0"/>
              </a:rPr>
              <a:t>2. Участие в обогащении развивающей предметно –пространственной среды в группе по теме проекта.</a:t>
            </a:r>
            <a:endParaRPr lang="ru-RU" sz="1400" dirty="0" smtClean="0">
              <a:latin typeface="Arial" pitchFamily="34" charset="0"/>
              <a:cs typeface="Arial" pitchFamily="34" charset="0"/>
            </a:endParaRPr>
          </a:p>
          <a:p>
            <a:pPr lvl="0" eaLnBrk="0" fontAlgn="base" hangingPunct="0">
              <a:spcBef>
                <a:spcPct val="0"/>
              </a:spcBef>
              <a:spcAft>
                <a:spcPct val="0"/>
              </a:spcAft>
            </a:pPr>
            <a:r>
              <a:rPr lang="ru-RU" sz="1400" b="1" dirty="0" smtClean="0">
                <a:solidFill>
                  <a:srgbClr val="333333"/>
                </a:solidFill>
                <a:latin typeface="Calibri" pitchFamily="34" charset="0"/>
                <a:ea typeface="Times New Roman" pitchFamily="18" charset="0"/>
                <a:cs typeface="Times New Roman" pitchFamily="18" charset="0"/>
              </a:rPr>
              <a:t>Педагоги:</a:t>
            </a:r>
            <a:endParaRPr lang="ru-RU" sz="1400" dirty="0" smtClean="0">
              <a:latin typeface="Arial" pitchFamily="34" charset="0"/>
              <a:cs typeface="Arial" pitchFamily="34" charset="0"/>
            </a:endParaRPr>
          </a:p>
          <a:p>
            <a:pPr lvl="0" eaLnBrk="0" fontAlgn="base" hangingPunct="0">
              <a:spcBef>
                <a:spcPct val="0"/>
              </a:spcBef>
              <a:spcAft>
                <a:spcPct val="0"/>
              </a:spcAft>
            </a:pPr>
            <a:r>
              <a:rPr lang="ru-RU" sz="1400" dirty="0" smtClean="0">
                <a:solidFill>
                  <a:srgbClr val="333333"/>
                </a:solidFill>
                <a:latin typeface="Calibri" pitchFamily="34" charset="0"/>
                <a:ea typeface="Times New Roman" pitchFamily="18" charset="0"/>
                <a:cs typeface="Times New Roman" pitchFamily="18" charset="0"/>
              </a:rPr>
              <a:t>1. Расширение собственных представлений о творчестве писателей и поэтов Вологодского края.</a:t>
            </a:r>
            <a:endParaRPr lang="ru-RU" sz="1400" dirty="0" smtClean="0">
              <a:latin typeface="Arial" pitchFamily="34" charset="0"/>
              <a:cs typeface="Arial" pitchFamily="34" charset="0"/>
            </a:endParaRPr>
          </a:p>
          <a:p>
            <a:pPr lvl="0" eaLnBrk="0" fontAlgn="base" hangingPunct="0">
              <a:spcBef>
                <a:spcPct val="0"/>
              </a:spcBef>
              <a:spcAft>
                <a:spcPct val="0"/>
              </a:spcAft>
            </a:pPr>
            <a:r>
              <a:rPr lang="ru-RU" sz="1400" dirty="0" smtClean="0">
                <a:solidFill>
                  <a:srgbClr val="333333"/>
                </a:solidFill>
                <a:latin typeface="Calibri" pitchFamily="34" charset="0"/>
                <a:ea typeface="Times New Roman" pitchFamily="18" charset="0"/>
                <a:cs typeface="Times New Roman" pitchFamily="18" charset="0"/>
              </a:rPr>
              <a:t>2. Повышение интересов педагогов к чтению художественной литературы;</a:t>
            </a:r>
            <a:endParaRPr lang="ru-RU" sz="1400" dirty="0" smtClean="0">
              <a:latin typeface="Arial" pitchFamily="34" charset="0"/>
              <a:cs typeface="Arial" pitchFamily="34" charset="0"/>
            </a:endParaRPr>
          </a:p>
          <a:p>
            <a:pPr lvl="0" eaLnBrk="0" fontAlgn="base" hangingPunct="0">
              <a:spcBef>
                <a:spcPct val="0"/>
              </a:spcBef>
              <a:spcAft>
                <a:spcPct val="0"/>
              </a:spcAft>
            </a:pPr>
            <a:r>
              <a:rPr lang="ru-RU" sz="1400" dirty="0" smtClean="0">
                <a:solidFill>
                  <a:srgbClr val="333333"/>
                </a:solidFill>
                <a:latin typeface="Calibri" pitchFamily="34" charset="0"/>
                <a:ea typeface="Times New Roman" pitchFamily="18" charset="0"/>
                <a:cs typeface="Times New Roman" pitchFamily="18" charset="0"/>
              </a:rPr>
              <a:t>3. Создание соответствующей развивающей предметно-пространственной среды, способствующей психологическому благополучию и здоровью детей.</a:t>
            </a:r>
            <a:endParaRPr lang="ru-RU" sz="1400" dirty="0" smtClean="0">
              <a:latin typeface="Arial" pitchFamily="34" charset="0"/>
              <a:cs typeface="Arial" pitchFamily="34" charset="0"/>
            </a:endParaRPr>
          </a:p>
          <a:p>
            <a:pPr lvl="0" eaLnBrk="0" fontAlgn="base" hangingPunct="0">
              <a:spcBef>
                <a:spcPct val="0"/>
              </a:spcBef>
              <a:spcAft>
                <a:spcPct val="0"/>
              </a:spcAft>
            </a:pPr>
            <a:r>
              <a:rPr lang="ru-RU" sz="1400" b="1" dirty="0" smtClean="0">
                <a:solidFill>
                  <a:srgbClr val="333333"/>
                </a:solidFill>
                <a:latin typeface="Calibri" pitchFamily="34" charset="0"/>
                <a:ea typeface="Times New Roman" pitchFamily="18" charset="0"/>
                <a:cs typeface="Times New Roman" pitchFamily="18" charset="0"/>
              </a:rPr>
              <a:t>Предполагаемый продукт:</a:t>
            </a:r>
            <a:r>
              <a:rPr lang="ru-RU" sz="1400" dirty="0" smtClean="0">
                <a:solidFill>
                  <a:srgbClr val="333333"/>
                </a:solidFill>
                <a:latin typeface="Calibri" pitchFamily="34" charset="0"/>
                <a:ea typeface="Times New Roman" pitchFamily="18" charset="0"/>
                <a:cs typeface="Times New Roman" pitchFamily="18" charset="0"/>
              </a:rPr>
              <a:t> выставка книг, выставка детских рисунков по произведениям Мамаева А.Х., театральная постановка по произведению Мамаева А.Х. «Хорошая Родина есть у ребят»</a:t>
            </a:r>
            <a:endParaRPr lang="ru-RU" sz="1400" dirty="0" smtClean="0">
              <a:latin typeface="Arial" pitchFamily="34" charset="0"/>
              <a:cs typeface="Arial" pitchFamily="34" charset="0"/>
            </a:endParaRPr>
          </a:p>
          <a:p>
            <a:pPr lvl="0" eaLnBrk="0" fontAlgn="base" hangingPunct="0">
              <a:spcBef>
                <a:spcPct val="0"/>
              </a:spcBef>
              <a:spcAft>
                <a:spcPct val="0"/>
              </a:spcAft>
            </a:pPr>
            <a:endParaRPr lang="ru-RU" sz="1400" dirty="0" smtClean="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ToMoC\Desktop\Screenshot_20250131-114146_Yandex.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sp>
        <p:nvSpPr>
          <p:cNvPr id="4" name="Прямоугольник 3"/>
          <p:cNvSpPr/>
          <p:nvPr/>
        </p:nvSpPr>
        <p:spPr>
          <a:xfrm>
            <a:off x="357158" y="785794"/>
            <a:ext cx="6715172" cy="5262979"/>
          </a:xfrm>
          <a:prstGeom prst="rect">
            <a:avLst/>
          </a:prstGeom>
        </p:spPr>
        <p:txBody>
          <a:bodyPr wrap="square">
            <a:spAutoFit/>
          </a:bodyPr>
          <a:lstStyle/>
          <a:p>
            <a:pPr lvl="0" algn="just" fontAlgn="base">
              <a:spcBef>
                <a:spcPct val="0"/>
              </a:spcBef>
              <a:spcAft>
                <a:spcPct val="0"/>
              </a:spcAft>
            </a:pPr>
            <a:r>
              <a:rPr lang="ru-RU" sz="2400" b="1" dirty="0" smtClean="0">
                <a:solidFill>
                  <a:srgbClr val="333333"/>
                </a:solidFill>
                <a:latin typeface="Calibri" pitchFamily="34" charset="0"/>
                <a:ea typeface="Times New Roman" pitchFamily="18" charset="0"/>
                <a:cs typeface="Times New Roman" pitchFamily="18" charset="0"/>
              </a:rPr>
              <a:t>Этапы реализации проекта.</a:t>
            </a:r>
            <a:endParaRPr lang="ru-RU" sz="1000" dirty="0" smtClean="0">
              <a:latin typeface="Arial" pitchFamily="34" charset="0"/>
              <a:cs typeface="Arial" pitchFamily="34" charset="0"/>
            </a:endParaRPr>
          </a:p>
          <a:p>
            <a:pPr lvl="0" algn="just" eaLnBrk="0" fontAlgn="base" hangingPunct="0">
              <a:spcBef>
                <a:spcPct val="0"/>
              </a:spcBef>
              <a:spcAft>
                <a:spcPct val="0"/>
              </a:spcAft>
            </a:pPr>
            <a:r>
              <a:rPr lang="ru-RU" sz="2400" b="1" dirty="0" smtClean="0">
                <a:solidFill>
                  <a:srgbClr val="333333"/>
                </a:solidFill>
                <a:latin typeface="Calibri" pitchFamily="34" charset="0"/>
                <a:ea typeface="Times New Roman" pitchFamily="18" charset="0"/>
                <a:cs typeface="Times New Roman" pitchFamily="18" charset="0"/>
              </a:rPr>
              <a:t>1 этап – Постановка проблемы (мотивация)</a:t>
            </a:r>
            <a:endParaRPr lang="ru-RU" sz="1000" dirty="0" smtClean="0">
              <a:latin typeface="Arial" pitchFamily="34" charset="0"/>
              <a:cs typeface="Arial" pitchFamily="34" charset="0"/>
            </a:endParaRPr>
          </a:p>
          <a:p>
            <a:pPr lvl="0" algn="just" eaLnBrk="0" fontAlgn="base" hangingPunct="0">
              <a:spcBef>
                <a:spcPct val="0"/>
              </a:spcBef>
              <a:spcAft>
                <a:spcPct val="0"/>
              </a:spcAft>
            </a:pPr>
            <a:r>
              <a:rPr lang="ru-RU" sz="2400" b="1" dirty="0" smtClean="0">
                <a:solidFill>
                  <a:srgbClr val="333333"/>
                </a:solidFill>
                <a:latin typeface="Calibri" pitchFamily="34" charset="0"/>
                <a:ea typeface="Times New Roman" pitchFamily="18" charset="0"/>
                <a:cs typeface="Times New Roman" pitchFamily="18" charset="0"/>
              </a:rPr>
              <a:t>2 этап – Проектирование</a:t>
            </a:r>
            <a:endParaRPr lang="ru-RU" sz="1000" dirty="0" smtClean="0">
              <a:latin typeface="Arial" pitchFamily="34" charset="0"/>
              <a:cs typeface="Arial" pitchFamily="34" charset="0"/>
            </a:endParaRPr>
          </a:p>
          <a:p>
            <a:pPr lvl="0" algn="just" eaLnBrk="0" fontAlgn="base" hangingPunct="0">
              <a:spcBef>
                <a:spcPct val="0"/>
              </a:spcBef>
              <a:spcAft>
                <a:spcPct val="0"/>
              </a:spcAft>
            </a:pPr>
            <a:r>
              <a:rPr lang="ru-RU" sz="2400" dirty="0" smtClean="0">
                <a:solidFill>
                  <a:srgbClr val="333333"/>
                </a:solidFill>
                <a:latin typeface="Calibri" pitchFamily="34" charset="0"/>
                <a:ea typeface="Times New Roman" pitchFamily="18" charset="0"/>
                <a:cs typeface="Times New Roman" pitchFamily="18" charset="0"/>
              </a:rPr>
              <a:t>-планирование деятельности, выбор продукта проекта, обсуждение проекта воспитателями и специалистами (круглый стол)</a:t>
            </a:r>
            <a:endParaRPr lang="ru-RU" sz="1000" dirty="0" smtClean="0">
              <a:latin typeface="Arial" pitchFamily="34" charset="0"/>
              <a:cs typeface="Arial" pitchFamily="34" charset="0"/>
            </a:endParaRPr>
          </a:p>
          <a:p>
            <a:pPr lvl="0" algn="just" eaLnBrk="0" fontAlgn="base" hangingPunct="0">
              <a:spcBef>
                <a:spcPct val="0"/>
              </a:spcBef>
              <a:spcAft>
                <a:spcPct val="0"/>
              </a:spcAft>
            </a:pPr>
            <a:r>
              <a:rPr lang="ru-RU" sz="2400" b="1" dirty="0" smtClean="0">
                <a:solidFill>
                  <a:srgbClr val="333333"/>
                </a:solidFill>
                <a:latin typeface="Calibri" pitchFamily="34" charset="0"/>
                <a:ea typeface="Times New Roman" pitchFamily="18" charset="0"/>
                <a:cs typeface="Times New Roman" pitchFamily="18" charset="0"/>
              </a:rPr>
              <a:t>3 этап- Подготовка продукта</a:t>
            </a:r>
            <a:endParaRPr lang="ru-RU" sz="1000" dirty="0" smtClean="0">
              <a:latin typeface="Arial" pitchFamily="34" charset="0"/>
              <a:cs typeface="Arial" pitchFamily="34" charset="0"/>
            </a:endParaRPr>
          </a:p>
          <a:p>
            <a:pPr lvl="0" algn="just" eaLnBrk="0" fontAlgn="base" hangingPunct="0">
              <a:spcBef>
                <a:spcPct val="0"/>
              </a:spcBef>
              <a:spcAft>
                <a:spcPct val="0"/>
              </a:spcAft>
            </a:pPr>
            <a:r>
              <a:rPr lang="ru-RU" sz="2400" dirty="0" smtClean="0">
                <a:solidFill>
                  <a:srgbClr val="333333"/>
                </a:solidFill>
                <a:latin typeface="Calibri" pitchFamily="34" charset="0"/>
                <a:ea typeface="Times New Roman" pitchFamily="18" charset="0"/>
                <a:cs typeface="Times New Roman" pitchFamily="18" charset="0"/>
              </a:rPr>
              <a:t>-Поиск, сбор информации, структурирование продукта, оформление.</a:t>
            </a:r>
            <a:endParaRPr lang="ru-RU" sz="1000" dirty="0" smtClean="0">
              <a:latin typeface="Arial" pitchFamily="34" charset="0"/>
              <a:cs typeface="Arial" pitchFamily="34" charset="0"/>
            </a:endParaRPr>
          </a:p>
          <a:p>
            <a:pPr lvl="0" algn="just" eaLnBrk="0" fontAlgn="base" hangingPunct="0">
              <a:spcBef>
                <a:spcPct val="0"/>
              </a:spcBef>
              <a:spcAft>
                <a:spcPct val="0"/>
              </a:spcAft>
            </a:pPr>
            <a:r>
              <a:rPr lang="ru-RU" sz="2400" dirty="0" smtClean="0">
                <a:solidFill>
                  <a:srgbClr val="333333"/>
                </a:solidFill>
                <a:latin typeface="Calibri" pitchFamily="34" charset="0"/>
                <a:ea typeface="Times New Roman" pitchFamily="18" charset="0"/>
                <a:cs typeface="Times New Roman" pitchFamily="18" charset="0"/>
              </a:rPr>
              <a:t>-Создание выставки книг Мамаева А.Х., оформление выставки рисунков.</a:t>
            </a:r>
            <a:endParaRPr lang="ru-RU" sz="1000" dirty="0" smtClean="0">
              <a:latin typeface="Arial" pitchFamily="34" charset="0"/>
              <a:cs typeface="Arial" pitchFamily="34" charset="0"/>
            </a:endParaRPr>
          </a:p>
          <a:p>
            <a:pPr lvl="0" algn="just" eaLnBrk="0" fontAlgn="base" hangingPunct="0">
              <a:spcBef>
                <a:spcPct val="0"/>
              </a:spcBef>
              <a:spcAft>
                <a:spcPct val="0"/>
              </a:spcAft>
            </a:pPr>
            <a:r>
              <a:rPr lang="ru-RU" sz="2400" b="1" dirty="0" smtClean="0">
                <a:solidFill>
                  <a:srgbClr val="333333"/>
                </a:solidFill>
                <a:latin typeface="Calibri" pitchFamily="34" charset="0"/>
                <a:ea typeface="Times New Roman" pitchFamily="18" charset="0"/>
                <a:cs typeface="Times New Roman" pitchFamily="18" charset="0"/>
              </a:rPr>
              <a:t>4 этап – Презентация продукта.</a:t>
            </a:r>
            <a:endParaRPr lang="ru-RU" sz="1000" dirty="0" smtClean="0">
              <a:latin typeface="Arial" pitchFamily="34" charset="0"/>
              <a:cs typeface="Arial" pitchFamily="34" charset="0"/>
            </a:endParaRPr>
          </a:p>
          <a:p>
            <a:pPr lvl="0" algn="just" eaLnBrk="0" fontAlgn="base" hangingPunct="0">
              <a:spcBef>
                <a:spcPct val="0"/>
              </a:spcBef>
              <a:spcAft>
                <a:spcPct val="0"/>
              </a:spcAft>
            </a:pPr>
            <a:r>
              <a:rPr lang="ru-RU" sz="2400" b="1" dirty="0" smtClean="0">
                <a:solidFill>
                  <a:srgbClr val="333333"/>
                </a:solidFill>
                <a:latin typeface="Calibri" pitchFamily="34" charset="0"/>
                <a:ea typeface="Times New Roman" pitchFamily="18" charset="0"/>
                <a:cs typeface="Times New Roman" pitchFamily="18" charset="0"/>
              </a:rPr>
              <a:t>5 этап – Оценка и анализ проектной деятельности.</a:t>
            </a:r>
            <a:endParaRPr lang="ru-RU" sz="3200" dirty="0" smtClean="0">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ToMoC\Desktop\Screenshot_20250131-114146_Yandex.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graphicFrame>
        <p:nvGraphicFramePr>
          <p:cNvPr id="6" name="Таблица 5"/>
          <p:cNvGraphicFramePr>
            <a:graphicFrameLocks noGrp="1"/>
          </p:cNvGraphicFramePr>
          <p:nvPr>
            <p:extLst>
              <p:ext uri="{D42A27DB-BD31-4B8C-83A1-F6EECF244321}">
                <p14:modId xmlns:p14="http://schemas.microsoft.com/office/powerpoint/2010/main" val="3050904867"/>
              </p:ext>
            </p:extLst>
          </p:nvPr>
        </p:nvGraphicFramePr>
        <p:xfrm>
          <a:off x="428596" y="714356"/>
          <a:ext cx="6715172" cy="4500594"/>
        </p:xfrm>
        <a:graphic>
          <a:graphicData uri="http://schemas.openxmlformats.org/drawingml/2006/table">
            <a:tbl>
              <a:tblPr firstRow="1" bandRow="1">
                <a:tableStyleId>{5C22544A-7EE6-4342-B048-85BDC9FD1C3A}</a:tableStyleId>
              </a:tblPr>
              <a:tblGrid>
                <a:gridCol w="4215412">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347632">
                  <a:extLst>
                    <a:ext uri="{9D8B030D-6E8A-4147-A177-3AD203B41FA5}">
                      <a16:colId xmlns:a16="http://schemas.microsoft.com/office/drawing/2014/main" val="20002"/>
                    </a:ext>
                  </a:extLst>
                </a:gridCol>
              </a:tblGrid>
              <a:tr h="690767">
                <a:tc>
                  <a:txBody>
                    <a:bodyPr/>
                    <a:lstStyle/>
                    <a:p>
                      <a:pPr algn="just">
                        <a:lnSpc>
                          <a:spcPct val="107000"/>
                        </a:lnSpc>
                        <a:spcAft>
                          <a:spcPts val="750"/>
                        </a:spcAft>
                      </a:pPr>
                      <a:r>
                        <a:rPr lang="ru-RU" sz="1600" dirty="0">
                          <a:solidFill>
                            <a:srgbClr val="333333"/>
                          </a:solidFill>
                          <a:latin typeface="Times New Roman"/>
                          <a:ea typeface="Times New Roman"/>
                          <a:cs typeface="Times New Roman"/>
                        </a:rPr>
                        <a:t>Содержание деятельности</a:t>
                      </a:r>
                      <a:endParaRPr lang="ru-RU" sz="1600" dirty="0">
                        <a:latin typeface="Calibri"/>
                        <a:ea typeface="Calibri"/>
                        <a:cs typeface="Times New Roman"/>
                      </a:endParaRPr>
                    </a:p>
                    <a:p>
                      <a:pPr algn="just">
                        <a:lnSpc>
                          <a:spcPct val="107000"/>
                        </a:lnSpc>
                        <a:spcAft>
                          <a:spcPts val="750"/>
                        </a:spcAft>
                      </a:pPr>
                      <a:r>
                        <a:rPr lang="ru-RU" sz="1600" dirty="0">
                          <a:solidFill>
                            <a:srgbClr val="333333"/>
                          </a:solidFill>
                          <a:latin typeface="Times New Roman"/>
                          <a:ea typeface="Times New Roman"/>
                          <a:cs typeface="Times New Roman"/>
                        </a:rPr>
                        <a:t>Формы и методы работы/ мероприятия</a:t>
                      </a:r>
                      <a:endParaRPr lang="ru-RU" sz="1600" dirty="0">
                        <a:latin typeface="Calibri"/>
                        <a:ea typeface="Calibri"/>
                        <a:cs typeface="Times New Roman"/>
                      </a:endParaRPr>
                    </a:p>
                  </a:txBody>
                  <a:tcPr marL="0" marR="0" marT="0" marB="0" anchor="ctr"/>
                </a:tc>
                <a:tc>
                  <a:txBody>
                    <a:bodyPr/>
                    <a:lstStyle/>
                    <a:p>
                      <a:pPr algn="just">
                        <a:lnSpc>
                          <a:spcPct val="107000"/>
                        </a:lnSpc>
                        <a:spcAft>
                          <a:spcPts val="750"/>
                        </a:spcAft>
                      </a:pPr>
                      <a:r>
                        <a:rPr lang="ru-RU" sz="1600" dirty="0" smtClean="0">
                          <a:solidFill>
                            <a:srgbClr val="333333"/>
                          </a:solidFill>
                          <a:latin typeface="Times New Roman"/>
                          <a:ea typeface="Times New Roman"/>
                          <a:cs typeface="Times New Roman"/>
                        </a:rPr>
                        <a:t>  Сроки</a:t>
                      </a:r>
                      <a:endParaRPr lang="ru-RU" sz="1600" dirty="0">
                        <a:latin typeface="Calibri"/>
                        <a:ea typeface="Calibri"/>
                        <a:cs typeface="Times New Roman"/>
                      </a:endParaRPr>
                    </a:p>
                    <a:p>
                      <a:pPr algn="just">
                        <a:lnSpc>
                          <a:spcPct val="107000"/>
                        </a:lnSpc>
                        <a:spcAft>
                          <a:spcPts val="750"/>
                        </a:spcAft>
                      </a:pPr>
                      <a:r>
                        <a:rPr lang="ru-RU" sz="1600" dirty="0" smtClean="0">
                          <a:solidFill>
                            <a:srgbClr val="333333"/>
                          </a:solidFill>
                          <a:latin typeface="Times New Roman"/>
                          <a:ea typeface="Times New Roman"/>
                          <a:cs typeface="Times New Roman"/>
                        </a:rPr>
                        <a:t> реализации</a:t>
                      </a:r>
                      <a:endParaRPr lang="ru-RU" sz="1600" dirty="0">
                        <a:latin typeface="Calibri"/>
                        <a:ea typeface="Calibri"/>
                        <a:cs typeface="Times New Roman"/>
                      </a:endParaRPr>
                    </a:p>
                  </a:txBody>
                  <a:tcPr marL="0" marR="0" marT="0" marB="0" anchor="ctr"/>
                </a:tc>
                <a:tc>
                  <a:txBody>
                    <a:bodyPr/>
                    <a:lstStyle/>
                    <a:p>
                      <a:pPr algn="just">
                        <a:lnSpc>
                          <a:spcPct val="107000"/>
                        </a:lnSpc>
                        <a:spcAft>
                          <a:spcPts val="750"/>
                        </a:spcAft>
                      </a:pPr>
                      <a:r>
                        <a:rPr lang="ru-RU" sz="1600" dirty="0" smtClean="0">
                          <a:solidFill>
                            <a:srgbClr val="333333"/>
                          </a:solidFill>
                          <a:latin typeface="Times New Roman"/>
                          <a:ea typeface="Times New Roman"/>
                          <a:cs typeface="Times New Roman"/>
                        </a:rPr>
                        <a:t>   Участники</a:t>
                      </a:r>
                      <a:endParaRPr lang="ru-RU" sz="1600" dirty="0">
                        <a:latin typeface="Calibri"/>
                        <a:ea typeface="Calibri"/>
                        <a:cs typeface="Times New Roman"/>
                      </a:endParaRPr>
                    </a:p>
                  </a:txBody>
                  <a:tcPr marL="0" marR="0" marT="0" marB="0" anchor="ctr"/>
                </a:tc>
                <a:extLst>
                  <a:ext uri="{0D108BD9-81ED-4DB2-BD59-A6C34878D82A}">
                    <a16:rowId xmlns:a16="http://schemas.microsoft.com/office/drawing/2014/main" val="10000"/>
                  </a:ext>
                </a:extLst>
              </a:tr>
              <a:tr h="3809827">
                <a:tc>
                  <a:txBody>
                    <a:bodyPr/>
                    <a:lstStyle/>
                    <a:p>
                      <a:r>
                        <a:rPr lang="ru-RU" sz="1600" b="1" u="sng" kern="1200" dirty="0" smtClean="0">
                          <a:solidFill>
                            <a:schemeClr val="dk1"/>
                          </a:solidFill>
                          <a:latin typeface="+mn-lt"/>
                          <a:ea typeface="+mn-ea"/>
                          <a:cs typeface="+mn-cs"/>
                        </a:rPr>
                        <a:t>1.Совместная деятельность с детьми:</a:t>
                      </a:r>
                      <a:endParaRPr lang="ru-RU" sz="1600" kern="1200" dirty="0" smtClean="0">
                        <a:solidFill>
                          <a:schemeClr val="dk1"/>
                        </a:solidFill>
                        <a:latin typeface="+mn-lt"/>
                        <a:ea typeface="+mn-ea"/>
                        <a:cs typeface="+mn-cs"/>
                      </a:endParaRPr>
                    </a:p>
                    <a:p>
                      <a:r>
                        <a:rPr lang="ru-RU" sz="1600" b="1" kern="1200" dirty="0" smtClean="0">
                          <a:solidFill>
                            <a:schemeClr val="dk1"/>
                          </a:solidFill>
                          <a:latin typeface="+mn-lt"/>
                          <a:ea typeface="+mn-ea"/>
                          <a:cs typeface="+mn-cs"/>
                        </a:rPr>
                        <a:t>ООД</a:t>
                      </a:r>
                      <a:endParaRPr lang="ru-RU" sz="1600" kern="1200" dirty="0" smtClean="0">
                        <a:solidFill>
                          <a:schemeClr val="dk1"/>
                        </a:solidFill>
                        <a:latin typeface="+mn-lt"/>
                        <a:ea typeface="+mn-ea"/>
                        <a:cs typeface="+mn-cs"/>
                      </a:endParaRPr>
                    </a:p>
                    <a:p>
                      <a:r>
                        <a:rPr lang="ru-RU" sz="1600" kern="1200" dirty="0" smtClean="0">
                          <a:solidFill>
                            <a:schemeClr val="dk1"/>
                          </a:solidFill>
                          <a:latin typeface="+mn-lt"/>
                          <a:ea typeface="+mn-ea"/>
                          <a:cs typeface="+mn-cs"/>
                        </a:rPr>
                        <a:t>-Тематическое занятие «Знакомство с литературным творчеством </a:t>
                      </a:r>
                      <a:r>
                        <a:rPr lang="ru-RU" sz="1600" kern="1200" dirty="0" err="1" smtClean="0">
                          <a:solidFill>
                            <a:schemeClr val="dk1"/>
                          </a:solidFill>
                          <a:latin typeface="+mn-lt"/>
                          <a:ea typeface="+mn-ea"/>
                          <a:cs typeface="+mn-cs"/>
                        </a:rPr>
                        <a:t>Абаса</a:t>
                      </a:r>
                      <a:r>
                        <a:rPr lang="ru-RU" sz="1600" kern="1200" dirty="0" smtClean="0">
                          <a:solidFill>
                            <a:schemeClr val="dk1"/>
                          </a:solidFill>
                          <a:latin typeface="+mn-lt"/>
                          <a:ea typeface="+mn-ea"/>
                          <a:cs typeface="+mn-cs"/>
                        </a:rPr>
                        <a:t> Мамаева».</a:t>
                      </a:r>
                    </a:p>
                    <a:p>
                      <a:r>
                        <a:rPr lang="ru-RU" sz="1600" kern="1200" dirty="0" smtClean="0">
                          <a:solidFill>
                            <a:schemeClr val="dk1"/>
                          </a:solidFill>
                          <a:latin typeface="+mn-lt"/>
                          <a:ea typeface="+mn-ea"/>
                          <a:cs typeface="+mn-cs"/>
                        </a:rPr>
                        <a:t>-Лепка «Яблоко» (по рассказам Мамаева А.Х.)</a:t>
                      </a:r>
                    </a:p>
                    <a:p>
                      <a:r>
                        <a:rPr lang="ru-RU" sz="1600" kern="1200" dirty="0" smtClean="0">
                          <a:solidFill>
                            <a:schemeClr val="dk1"/>
                          </a:solidFill>
                          <a:latin typeface="+mn-lt"/>
                          <a:ea typeface="+mn-ea"/>
                          <a:cs typeface="+mn-cs"/>
                        </a:rPr>
                        <a:t>-Рисование «Такие разные оценки».</a:t>
                      </a:r>
                    </a:p>
                    <a:p>
                      <a:r>
                        <a:rPr lang="ru-RU" sz="1600" kern="1200" dirty="0" smtClean="0">
                          <a:solidFill>
                            <a:schemeClr val="dk1"/>
                          </a:solidFill>
                          <a:latin typeface="+mn-lt"/>
                          <a:ea typeface="+mn-ea"/>
                          <a:cs typeface="+mn-cs"/>
                        </a:rPr>
                        <a:t>-Аппликация детских поделок</a:t>
                      </a:r>
                    </a:p>
                    <a:p>
                      <a:r>
                        <a:rPr lang="ru-RU" sz="1600" kern="1200" dirty="0" smtClean="0">
                          <a:solidFill>
                            <a:schemeClr val="dk1"/>
                          </a:solidFill>
                          <a:latin typeface="+mn-lt"/>
                          <a:ea typeface="+mn-ea"/>
                          <a:cs typeface="+mn-cs"/>
                        </a:rPr>
                        <a:t>- «Алис, Акай, Магомед и другие жители села».</a:t>
                      </a:r>
                    </a:p>
                    <a:p>
                      <a:r>
                        <a:rPr lang="ru-RU" sz="1600" kern="1200" dirty="0" smtClean="0">
                          <a:solidFill>
                            <a:schemeClr val="dk1"/>
                          </a:solidFill>
                          <a:latin typeface="+mn-lt"/>
                          <a:ea typeface="+mn-ea"/>
                          <a:cs typeface="+mn-cs"/>
                        </a:rPr>
                        <a:t>-Развитие речи «Составление описательных рассказов «Расскажи о любом рассказе».</a:t>
                      </a:r>
                    </a:p>
                    <a:p>
                      <a:r>
                        <a:rPr lang="ru-RU" sz="1600" kern="1200" dirty="0" smtClean="0">
                          <a:solidFill>
                            <a:schemeClr val="dk1"/>
                          </a:solidFill>
                          <a:latin typeface="+mn-lt"/>
                          <a:ea typeface="+mn-ea"/>
                          <a:cs typeface="+mn-cs"/>
                        </a:rPr>
                        <a:t>-Инсценировки по миниатюрам Мамаева А.Х.</a:t>
                      </a:r>
                      <a:r>
                        <a:rPr lang="ru-RU" sz="1600" kern="1200" baseline="0" dirty="0" smtClean="0">
                          <a:solidFill>
                            <a:schemeClr val="dk1"/>
                          </a:solidFill>
                          <a:latin typeface="+mn-lt"/>
                          <a:ea typeface="+mn-ea"/>
                          <a:cs typeface="+mn-cs"/>
                        </a:rPr>
                        <a:t> </a:t>
                      </a:r>
                      <a:r>
                        <a:rPr lang="ru-RU" sz="1600" kern="1200" dirty="0" smtClean="0">
                          <a:solidFill>
                            <a:schemeClr val="dk1"/>
                          </a:solidFill>
                          <a:latin typeface="+mn-lt"/>
                          <a:ea typeface="+mn-ea"/>
                          <a:cs typeface="+mn-cs"/>
                        </a:rPr>
                        <a:t>«Кто умнее», «Хвалить рано», «Не дошли», «Как бы не обиделись», «Верное решение», «Змеёныши».</a:t>
                      </a:r>
                      <a:endParaRPr lang="ru-RU" sz="1600" dirty="0"/>
                    </a:p>
                  </a:txBody>
                  <a:tcPr/>
                </a:tc>
                <a:tc>
                  <a:txBody>
                    <a:bodyPr/>
                    <a:lstStyle/>
                    <a:p>
                      <a:r>
                        <a:rPr lang="ru-RU" sz="1600" dirty="0" smtClean="0"/>
                        <a:t>Январь-</a:t>
                      </a:r>
                    </a:p>
                    <a:p>
                      <a:r>
                        <a:rPr lang="ru-RU" sz="1600" dirty="0" smtClean="0"/>
                        <a:t>февраль</a:t>
                      </a:r>
                      <a:endParaRPr lang="ru-RU" sz="1600" dirty="0"/>
                    </a:p>
                  </a:txBody>
                  <a:tcPr/>
                </a:tc>
                <a:tc>
                  <a:txBody>
                    <a:bodyPr/>
                    <a:lstStyle/>
                    <a:p>
                      <a:r>
                        <a:rPr lang="ru-RU" sz="1600" dirty="0" smtClean="0"/>
                        <a:t>Старший воспитатель,</a:t>
                      </a:r>
                    </a:p>
                    <a:p>
                      <a:r>
                        <a:rPr lang="ru-RU" sz="1600" dirty="0" smtClean="0"/>
                        <a:t>Воспитатели,</a:t>
                      </a:r>
                      <a:r>
                        <a:rPr lang="ru-RU" sz="1600" baseline="0" dirty="0" smtClean="0"/>
                        <a:t> дети</a:t>
                      </a:r>
                      <a:endParaRPr lang="ru-RU" sz="1600" dirty="0"/>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ToMoC\Desktop\Screenshot_20250131-114146_Yandex.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graphicFrame>
        <p:nvGraphicFramePr>
          <p:cNvPr id="4" name="Таблица 3"/>
          <p:cNvGraphicFramePr>
            <a:graphicFrameLocks noGrp="1"/>
          </p:cNvGraphicFramePr>
          <p:nvPr>
            <p:extLst>
              <p:ext uri="{D42A27DB-BD31-4B8C-83A1-F6EECF244321}">
                <p14:modId xmlns:p14="http://schemas.microsoft.com/office/powerpoint/2010/main" val="2963563190"/>
              </p:ext>
            </p:extLst>
          </p:nvPr>
        </p:nvGraphicFramePr>
        <p:xfrm>
          <a:off x="357158" y="428604"/>
          <a:ext cx="6715173" cy="5143535"/>
        </p:xfrm>
        <a:graphic>
          <a:graphicData uri="http://schemas.openxmlformats.org/drawingml/2006/table">
            <a:tbl>
              <a:tblPr firstRow="1" bandRow="1">
                <a:tableStyleId>{5C22544A-7EE6-4342-B048-85BDC9FD1C3A}</a:tableStyleId>
              </a:tblPr>
              <a:tblGrid>
                <a:gridCol w="3782794">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708243">
                  <a:extLst>
                    <a:ext uri="{9D8B030D-6E8A-4147-A177-3AD203B41FA5}">
                      <a16:colId xmlns:a16="http://schemas.microsoft.com/office/drawing/2014/main" val="20002"/>
                    </a:ext>
                  </a:extLst>
                </a:gridCol>
              </a:tblGrid>
              <a:tr h="379641">
                <a:tc>
                  <a:txBody>
                    <a:bodyPr/>
                    <a:lstStyle/>
                    <a:p>
                      <a:endParaRPr lang="ru-RU" dirty="0"/>
                    </a:p>
                  </a:txBody>
                  <a:tcPr/>
                </a:tc>
                <a:tc>
                  <a:txBody>
                    <a:bodyPr/>
                    <a:lstStyle/>
                    <a:p>
                      <a:endParaRPr lang="ru-RU"/>
                    </a:p>
                  </a:txBody>
                  <a:tcPr/>
                </a:tc>
                <a:tc>
                  <a:txBody>
                    <a:bodyPr/>
                    <a:lstStyle/>
                    <a:p>
                      <a:endParaRPr lang="ru-RU"/>
                    </a:p>
                  </a:txBody>
                  <a:tcPr/>
                </a:tc>
                <a:extLst>
                  <a:ext uri="{0D108BD9-81ED-4DB2-BD59-A6C34878D82A}">
                    <a16:rowId xmlns:a16="http://schemas.microsoft.com/office/drawing/2014/main" val="10000"/>
                  </a:ext>
                </a:extLst>
              </a:tr>
              <a:tr h="4763894">
                <a:tc>
                  <a:txBody>
                    <a:bodyPr/>
                    <a:lstStyle/>
                    <a:p>
                      <a:r>
                        <a:rPr lang="ru-RU" sz="1600" b="1" kern="1200" dirty="0" smtClean="0">
                          <a:solidFill>
                            <a:schemeClr val="dk1"/>
                          </a:solidFill>
                          <a:latin typeface="+mn-lt"/>
                          <a:ea typeface="+mn-ea"/>
                          <a:cs typeface="+mn-cs"/>
                        </a:rPr>
                        <a:t>Беседы и темы на общение:</a:t>
                      </a:r>
                      <a:endParaRPr lang="ru-RU" sz="1600" kern="1200" dirty="0" smtClean="0">
                        <a:solidFill>
                          <a:schemeClr val="dk1"/>
                        </a:solidFill>
                        <a:latin typeface="+mn-lt"/>
                        <a:ea typeface="+mn-ea"/>
                        <a:cs typeface="+mn-cs"/>
                      </a:endParaRPr>
                    </a:p>
                    <a:p>
                      <a:r>
                        <a:rPr lang="ru-RU" sz="1600" kern="1200" dirty="0" smtClean="0">
                          <a:solidFill>
                            <a:schemeClr val="dk1"/>
                          </a:solidFill>
                          <a:latin typeface="+mn-lt"/>
                          <a:ea typeface="+mn-ea"/>
                          <a:cs typeface="+mn-cs"/>
                        </a:rPr>
                        <a:t>-«Знакомим с биографией</a:t>
                      </a:r>
                      <a:r>
                        <a:rPr lang="ru-RU" sz="1600" kern="1200" baseline="0" dirty="0" smtClean="0">
                          <a:solidFill>
                            <a:schemeClr val="dk1"/>
                          </a:solidFill>
                          <a:latin typeface="+mn-lt"/>
                          <a:ea typeface="+mn-ea"/>
                          <a:cs typeface="+mn-cs"/>
                        </a:rPr>
                        <a:t> </a:t>
                      </a:r>
                      <a:r>
                        <a:rPr lang="ru-RU" sz="1600" kern="1200" dirty="0" smtClean="0">
                          <a:solidFill>
                            <a:schemeClr val="dk1"/>
                          </a:solidFill>
                          <a:latin typeface="+mn-lt"/>
                          <a:ea typeface="+mn-ea"/>
                          <a:cs typeface="+mn-cs"/>
                        </a:rPr>
                        <a:t>Мамаева А.Х.»;</a:t>
                      </a:r>
                    </a:p>
                    <a:p>
                      <a:r>
                        <a:rPr lang="ru-RU" sz="1600" kern="1200" dirty="0" smtClean="0">
                          <a:solidFill>
                            <a:schemeClr val="dk1"/>
                          </a:solidFill>
                          <a:latin typeface="+mn-lt"/>
                          <a:ea typeface="+mn-ea"/>
                          <a:cs typeface="+mn-cs"/>
                        </a:rPr>
                        <a:t>-«Книга – лучший друг».</a:t>
                      </a:r>
                    </a:p>
                    <a:p>
                      <a:r>
                        <a:rPr lang="ru-RU" sz="1600" kern="1200" dirty="0" smtClean="0">
                          <a:solidFill>
                            <a:schemeClr val="dk1"/>
                          </a:solidFill>
                          <a:latin typeface="+mn-lt"/>
                          <a:ea typeface="+mn-ea"/>
                          <a:cs typeface="+mn-cs"/>
                        </a:rPr>
                        <a:t> </a:t>
                      </a:r>
                    </a:p>
                    <a:p>
                      <a:r>
                        <a:rPr lang="ru-RU" sz="1600" b="1" kern="1200" dirty="0" smtClean="0">
                          <a:solidFill>
                            <a:schemeClr val="dk1"/>
                          </a:solidFill>
                          <a:latin typeface="+mn-lt"/>
                          <a:ea typeface="+mn-ea"/>
                          <a:cs typeface="+mn-cs"/>
                        </a:rPr>
                        <a:t>Чтение художественной литературы:</a:t>
                      </a:r>
                      <a:endParaRPr lang="ru-RU" sz="1600" kern="1200" dirty="0" smtClean="0">
                        <a:solidFill>
                          <a:schemeClr val="dk1"/>
                        </a:solidFill>
                        <a:latin typeface="+mn-lt"/>
                        <a:ea typeface="+mn-ea"/>
                        <a:cs typeface="+mn-cs"/>
                      </a:endParaRPr>
                    </a:p>
                    <a:p>
                      <a:r>
                        <a:rPr lang="ru-RU" sz="1600" kern="1200" dirty="0" smtClean="0">
                          <a:solidFill>
                            <a:schemeClr val="dk1"/>
                          </a:solidFill>
                          <a:latin typeface="+mn-lt"/>
                          <a:ea typeface="+mn-ea"/>
                          <a:cs typeface="+mn-cs"/>
                        </a:rPr>
                        <a:t>«Хорошая родина есть у ребят», «День рождения», «Скромность Али», «Подножка», «Ученик года-2009» и др.</a:t>
                      </a:r>
                    </a:p>
                    <a:p>
                      <a:r>
                        <a:rPr lang="ru-RU" sz="1600" kern="1200" dirty="0" smtClean="0">
                          <a:solidFill>
                            <a:schemeClr val="dk1"/>
                          </a:solidFill>
                          <a:latin typeface="+mn-lt"/>
                          <a:ea typeface="+mn-ea"/>
                          <a:cs typeface="+mn-cs"/>
                        </a:rPr>
                        <a:t> </a:t>
                      </a:r>
                    </a:p>
                    <a:p>
                      <a:r>
                        <a:rPr lang="ru-RU" sz="1600" b="1" kern="1200" dirty="0" smtClean="0">
                          <a:solidFill>
                            <a:schemeClr val="dk1"/>
                          </a:solidFill>
                          <a:latin typeface="+mn-lt"/>
                          <a:ea typeface="+mn-ea"/>
                          <a:cs typeface="+mn-cs"/>
                        </a:rPr>
                        <a:t>Сюжетно-ролевые игры:</a:t>
                      </a:r>
                      <a:r>
                        <a:rPr lang="ru-RU" sz="1600" kern="1200" dirty="0" smtClean="0">
                          <a:solidFill>
                            <a:schemeClr val="dk1"/>
                          </a:solidFill>
                          <a:latin typeface="+mn-lt"/>
                          <a:ea typeface="+mn-ea"/>
                          <a:cs typeface="+mn-cs"/>
                        </a:rPr>
                        <a:t> «Хочу больше знать», «Отдай все».</a:t>
                      </a:r>
                    </a:p>
                    <a:p>
                      <a:r>
                        <a:rPr lang="ru-RU" sz="1600" b="1" kern="1200" dirty="0" smtClean="0">
                          <a:solidFill>
                            <a:schemeClr val="dk1"/>
                          </a:solidFill>
                          <a:latin typeface="+mn-lt"/>
                          <a:ea typeface="+mn-ea"/>
                          <a:cs typeface="+mn-cs"/>
                        </a:rPr>
                        <a:t>Дидактические игры: </a:t>
                      </a:r>
                      <a:r>
                        <a:rPr lang="ru-RU" sz="1600" kern="1200" dirty="0" smtClean="0">
                          <a:solidFill>
                            <a:schemeClr val="dk1"/>
                          </a:solidFill>
                          <a:latin typeface="+mn-lt"/>
                          <a:ea typeface="+mn-ea"/>
                          <a:cs typeface="+mn-cs"/>
                        </a:rPr>
                        <a:t>«Герои рассказов</a:t>
                      </a:r>
                      <a:r>
                        <a:rPr lang="ru-RU" sz="1600" kern="1200" baseline="0" dirty="0" smtClean="0">
                          <a:solidFill>
                            <a:schemeClr val="dk1"/>
                          </a:solidFill>
                          <a:latin typeface="+mn-lt"/>
                          <a:ea typeface="+mn-ea"/>
                          <a:cs typeface="+mn-cs"/>
                        </a:rPr>
                        <a:t> </a:t>
                      </a:r>
                      <a:r>
                        <a:rPr lang="ru-RU" sz="1600" kern="1200" dirty="0" smtClean="0">
                          <a:solidFill>
                            <a:schemeClr val="dk1"/>
                          </a:solidFill>
                          <a:latin typeface="+mn-lt"/>
                          <a:ea typeface="+mn-ea"/>
                          <a:cs typeface="+mn-cs"/>
                        </a:rPr>
                        <a:t>Мамаева А.Х.»; «Хвалить рано»; «Кто получает пятерки»; </a:t>
                      </a:r>
                      <a:r>
                        <a:rPr lang="ru-RU" sz="1600" b="1" kern="1200" dirty="0" smtClean="0">
                          <a:solidFill>
                            <a:schemeClr val="dk1"/>
                          </a:solidFill>
                          <a:latin typeface="+mn-lt"/>
                          <a:ea typeface="+mn-ea"/>
                          <a:cs typeface="+mn-cs"/>
                        </a:rPr>
                        <a:t>-</a:t>
                      </a:r>
                      <a:r>
                        <a:rPr lang="ru-RU" sz="1600" kern="1200" dirty="0" smtClean="0">
                          <a:solidFill>
                            <a:schemeClr val="dk1"/>
                          </a:solidFill>
                          <a:latin typeface="+mn-lt"/>
                          <a:ea typeface="+mn-ea"/>
                          <a:cs typeface="+mn-cs"/>
                        </a:rPr>
                        <a:t>«Читай много»;  (называть героев произведений).</a:t>
                      </a:r>
                    </a:p>
                    <a:p>
                      <a:r>
                        <a:rPr lang="ru-RU" sz="1600" b="1" kern="1200" dirty="0" smtClean="0">
                          <a:solidFill>
                            <a:schemeClr val="dk1"/>
                          </a:solidFill>
                          <a:latin typeface="+mn-lt"/>
                          <a:ea typeface="+mn-ea"/>
                          <a:cs typeface="+mn-cs"/>
                        </a:rPr>
                        <a:t>Подвижные игры:</a:t>
                      </a:r>
                      <a:r>
                        <a:rPr lang="ru-RU" sz="1600" kern="1200" dirty="0" smtClean="0">
                          <a:solidFill>
                            <a:schemeClr val="dk1"/>
                          </a:solidFill>
                          <a:latin typeface="+mn-lt"/>
                          <a:ea typeface="+mn-ea"/>
                          <a:cs typeface="+mn-cs"/>
                        </a:rPr>
                        <a:t> «Умные ноги», «Почему».</a:t>
                      </a:r>
                    </a:p>
                  </a:txBody>
                  <a:tcPr/>
                </a:tc>
                <a:tc>
                  <a:txBody>
                    <a:bodyPr/>
                    <a:lstStyle/>
                    <a:p>
                      <a:r>
                        <a:rPr lang="ru-RU" sz="1600" dirty="0" smtClean="0"/>
                        <a:t>Февраль-март</a:t>
                      </a:r>
                      <a:endParaRPr lang="ru-RU" sz="1600" dirty="0"/>
                    </a:p>
                  </a:txBody>
                  <a:tcPr/>
                </a:tc>
                <a:tc>
                  <a:txBody>
                    <a:bodyPr/>
                    <a:lstStyle/>
                    <a:p>
                      <a:r>
                        <a:rPr lang="ru-RU" sz="1600" dirty="0" smtClean="0"/>
                        <a:t>Воспитатели, Педагог-психолог,</a:t>
                      </a:r>
                    </a:p>
                    <a:p>
                      <a:r>
                        <a:rPr lang="ru-RU" sz="1600" dirty="0" smtClean="0"/>
                        <a:t>Музыкальный руководитель,</a:t>
                      </a:r>
                    </a:p>
                    <a:p>
                      <a:r>
                        <a:rPr lang="ru-RU" sz="1600" dirty="0" smtClean="0"/>
                        <a:t>Дети</a:t>
                      </a:r>
                      <a:endParaRPr lang="ru-RU" sz="1600" dirty="0"/>
                    </a:p>
                  </a:txBody>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ToMoC\Desktop\Screenshot_20250131-114146_Yandex.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graphicFrame>
        <p:nvGraphicFramePr>
          <p:cNvPr id="4" name="Таблица 3"/>
          <p:cNvGraphicFramePr>
            <a:graphicFrameLocks noGrp="1"/>
          </p:cNvGraphicFramePr>
          <p:nvPr>
            <p:extLst>
              <p:ext uri="{D42A27DB-BD31-4B8C-83A1-F6EECF244321}">
                <p14:modId xmlns:p14="http://schemas.microsoft.com/office/powerpoint/2010/main" val="2049357155"/>
              </p:ext>
            </p:extLst>
          </p:nvPr>
        </p:nvGraphicFramePr>
        <p:xfrm>
          <a:off x="500034" y="357166"/>
          <a:ext cx="6715172" cy="5786478"/>
        </p:xfrm>
        <a:graphic>
          <a:graphicData uri="http://schemas.openxmlformats.org/drawingml/2006/table">
            <a:tbl>
              <a:tblPr firstRow="1" bandRow="1">
                <a:tableStyleId>{5C22544A-7EE6-4342-B048-85BDC9FD1C3A}</a:tableStyleId>
              </a:tblPr>
              <a:tblGrid>
                <a:gridCol w="3929090">
                  <a:extLst>
                    <a:ext uri="{9D8B030D-6E8A-4147-A177-3AD203B41FA5}">
                      <a16:colId xmlns:a16="http://schemas.microsoft.com/office/drawing/2014/main" val="20000"/>
                    </a:ext>
                  </a:extLst>
                </a:gridCol>
                <a:gridCol w="1150988">
                  <a:extLst>
                    <a:ext uri="{9D8B030D-6E8A-4147-A177-3AD203B41FA5}">
                      <a16:colId xmlns:a16="http://schemas.microsoft.com/office/drawing/2014/main" val="20001"/>
                    </a:ext>
                  </a:extLst>
                </a:gridCol>
                <a:gridCol w="1635094">
                  <a:extLst>
                    <a:ext uri="{9D8B030D-6E8A-4147-A177-3AD203B41FA5}">
                      <a16:colId xmlns:a16="http://schemas.microsoft.com/office/drawing/2014/main" val="20002"/>
                    </a:ext>
                  </a:extLst>
                </a:gridCol>
              </a:tblGrid>
              <a:tr h="521603">
                <a:tc>
                  <a:txBody>
                    <a:bodyPr/>
                    <a:lstStyle/>
                    <a:p>
                      <a:endParaRPr lang="ru-RU" dirty="0"/>
                    </a:p>
                  </a:txBody>
                  <a:tcPr/>
                </a:tc>
                <a:tc>
                  <a:txBody>
                    <a:bodyPr/>
                    <a:lstStyle/>
                    <a:p>
                      <a:endParaRPr lang="ru-RU"/>
                    </a:p>
                  </a:txBody>
                  <a:tcPr/>
                </a:tc>
                <a:tc>
                  <a:txBody>
                    <a:bodyPr/>
                    <a:lstStyle/>
                    <a:p>
                      <a:endParaRPr lang="ru-RU"/>
                    </a:p>
                  </a:txBody>
                  <a:tcPr/>
                </a:tc>
                <a:extLst>
                  <a:ext uri="{0D108BD9-81ED-4DB2-BD59-A6C34878D82A}">
                    <a16:rowId xmlns:a16="http://schemas.microsoft.com/office/drawing/2014/main" val="10000"/>
                  </a:ext>
                </a:extLst>
              </a:tr>
              <a:tr h="5264875">
                <a:tc>
                  <a:txBody>
                    <a:bodyPr/>
                    <a:lstStyle/>
                    <a:p>
                      <a:r>
                        <a:rPr lang="ru-RU" sz="1600" b="1" kern="1200" dirty="0" smtClean="0">
                          <a:solidFill>
                            <a:schemeClr val="dk1"/>
                          </a:solidFill>
                          <a:latin typeface="+mn-lt"/>
                          <a:ea typeface="+mn-ea"/>
                          <a:cs typeface="+mn-cs"/>
                        </a:rPr>
                        <a:t>2.Совместная работа с родителями</a:t>
                      </a:r>
                      <a:endParaRPr lang="ru-RU" sz="1600" kern="1200" dirty="0" smtClean="0">
                        <a:solidFill>
                          <a:schemeClr val="dk1"/>
                        </a:solidFill>
                        <a:latin typeface="+mn-lt"/>
                        <a:ea typeface="+mn-ea"/>
                        <a:cs typeface="+mn-cs"/>
                      </a:endParaRPr>
                    </a:p>
                    <a:p>
                      <a:r>
                        <a:rPr lang="ru-RU" sz="1600" kern="1200" dirty="0" smtClean="0">
                          <a:solidFill>
                            <a:schemeClr val="dk1"/>
                          </a:solidFill>
                          <a:latin typeface="+mn-lt"/>
                          <a:ea typeface="+mn-ea"/>
                          <a:cs typeface="+mn-cs"/>
                        </a:rPr>
                        <a:t>-Консультации «Зачем нужно читать книги», «Значение книги в развитии детей», «Когда нужно читать книги»,</a:t>
                      </a:r>
                    </a:p>
                    <a:p>
                      <a:r>
                        <a:rPr lang="ru-RU" sz="1600" kern="1200" dirty="0" smtClean="0">
                          <a:solidFill>
                            <a:schemeClr val="dk1"/>
                          </a:solidFill>
                          <a:latin typeface="+mn-lt"/>
                          <a:ea typeface="+mn-ea"/>
                          <a:cs typeface="+mn-cs"/>
                        </a:rPr>
                        <a:t>-папка передвижка «Творчество А.Х. Мамаева».</a:t>
                      </a:r>
                    </a:p>
                    <a:p>
                      <a:r>
                        <a:rPr lang="ru-RU" sz="1600" kern="1200" dirty="0" smtClean="0">
                          <a:solidFill>
                            <a:schemeClr val="dk1"/>
                          </a:solidFill>
                          <a:latin typeface="+mn-lt"/>
                          <a:ea typeface="+mn-ea"/>
                          <a:cs typeface="+mn-cs"/>
                        </a:rPr>
                        <a:t> -Индивидуальные беседы. </a:t>
                      </a:r>
                    </a:p>
                    <a:p>
                      <a:r>
                        <a:rPr lang="ru-RU" sz="1600" kern="1200" dirty="0" smtClean="0">
                          <a:solidFill>
                            <a:schemeClr val="dk1"/>
                          </a:solidFill>
                          <a:latin typeface="+mn-lt"/>
                          <a:ea typeface="+mn-ea"/>
                          <a:cs typeface="+mn-cs"/>
                        </a:rPr>
                        <a:t>-Совместный с детьми поход в библиотеку.</a:t>
                      </a:r>
                      <a:r>
                        <a:rPr lang="ru-RU" sz="1600" b="1" kern="1200" dirty="0" smtClean="0">
                          <a:solidFill>
                            <a:schemeClr val="dk1"/>
                          </a:solidFill>
                          <a:latin typeface="+mn-lt"/>
                          <a:ea typeface="+mn-ea"/>
                          <a:cs typeface="+mn-cs"/>
                        </a:rPr>
                        <a:t> </a:t>
                      </a:r>
                    </a:p>
                    <a:p>
                      <a:r>
                        <a:rPr lang="ru-RU" sz="1600" b="1" kern="1200" dirty="0" smtClean="0">
                          <a:solidFill>
                            <a:schemeClr val="dk1"/>
                          </a:solidFill>
                          <a:latin typeface="+mn-lt"/>
                          <a:ea typeface="+mn-ea"/>
                          <a:cs typeface="+mn-cs"/>
                        </a:rPr>
                        <a:t>Организация самостоятельной деятельности детей</a:t>
                      </a:r>
                      <a:endParaRPr lang="ru-RU" sz="1600" kern="1200" dirty="0" smtClean="0">
                        <a:solidFill>
                          <a:schemeClr val="dk1"/>
                        </a:solidFill>
                        <a:latin typeface="+mn-lt"/>
                        <a:ea typeface="+mn-ea"/>
                        <a:cs typeface="+mn-cs"/>
                      </a:endParaRPr>
                    </a:p>
                    <a:p>
                      <a:r>
                        <a:rPr lang="ru-RU" sz="1600" kern="1200" dirty="0" smtClean="0">
                          <a:solidFill>
                            <a:schemeClr val="dk1"/>
                          </a:solidFill>
                          <a:latin typeface="+mn-lt"/>
                          <a:ea typeface="+mn-ea"/>
                          <a:cs typeface="+mn-cs"/>
                        </a:rPr>
                        <a:t>-Игры с игрушками (фрукты). Создание макета дерева.</a:t>
                      </a:r>
                    </a:p>
                    <a:p>
                      <a:r>
                        <a:rPr lang="ru-RU" sz="1600" kern="1200" dirty="0" smtClean="0">
                          <a:solidFill>
                            <a:schemeClr val="dk1"/>
                          </a:solidFill>
                          <a:latin typeface="+mn-lt"/>
                          <a:ea typeface="+mn-ea"/>
                          <a:cs typeface="+mn-cs"/>
                        </a:rPr>
                        <a:t>-Настольно печатные игры «Собери из частей», лото «Фрукты и овощи», «Деревья» и др.</a:t>
                      </a:r>
                    </a:p>
                    <a:p>
                      <a:r>
                        <a:rPr lang="ru-RU" sz="1600" kern="1200" dirty="0" smtClean="0">
                          <a:solidFill>
                            <a:schemeClr val="dk1"/>
                          </a:solidFill>
                          <a:latin typeface="+mn-lt"/>
                          <a:ea typeface="+mn-ea"/>
                          <a:cs typeface="+mn-cs"/>
                        </a:rPr>
                        <a:t>-Рассматривание иллюстраций к произведениям </a:t>
                      </a:r>
                    </a:p>
                    <a:p>
                      <a:r>
                        <a:rPr lang="ru-RU" sz="1600" kern="1200" dirty="0" smtClean="0">
                          <a:solidFill>
                            <a:schemeClr val="dk1"/>
                          </a:solidFill>
                          <a:latin typeface="+mn-lt"/>
                          <a:ea typeface="+mn-ea"/>
                          <a:cs typeface="+mn-cs"/>
                        </a:rPr>
                        <a:t>Мамаева А.Х.</a:t>
                      </a:r>
                    </a:p>
                    <a:p>
                      <a:r>
                        <a:rPr lang="ru-RU" sz="1600" kern="1200" dirty="0" smtClean="0">
                          <a:solidFill>
                            <a:schemeClr val="dk1"/>
                          </a:solidFill>
                          <a:latin typeface="+mn-lt"/>
                          <a:ea typeface="+mn-ea"/>
                          <a:cs typeface="+mn-cs"/>
                        </a:rPr>
                        <a:t>-Рисование деревьев различного вида красками, карандашами.</a:t>
                      </a:r>
                    </a:p>
                    <a:p>
                      <a:r>
                        <a:rPr lang="ru-RU" sz="1600" kern="1200" dirty="0" smtClean="0">
                          <a:solidFill>
                            <a:schemeClr val="dk1"/>
                          </a:solidFill>
                          <a:latin typeface="+mn-lt"/>
                          <a:ea typeface="+mn-ea"/>
                          <a:cs typeface="+mn-cs"/>
                        </a:rPr>
                        <a:t>-Лепка «В саду».</a:t>
                      </a:r>
                      <a:endParaRPr lang="ru-RU" sz="1600" dirty="0"/>
                    </a:p>
                  </a:txBody>
                  <a:tcPr/>
                </a:tc>
                <a:tc>
                  <a:txBody>
                    <a:bodyPr/>
                    <a:lstStyle/>
                    <a:p>
                      <a:r>
                        <a:rPr lang="ru-RU" sz="1600" dirty="0" smtClean="0"/>
                        <a:t>Апрель-май</a:t>
                      </a:r>
                      <a:endParaRPr lang="ru-RU" sz="1600" dirty="0"/>
                    </a:p>
                  </a:txBody>
                  <a:tcPr/>
                </a:tc>
                <a:tc>
                  <a:txBody>
                    <a:bodyPr/>
                    <a:lstStyle/>
                    <a:p>
                      <a:r>
                        <a:rPr lang="ru-RU" sz="1600" dirty="0" smtClean="0"/>
                        <a:t>Воспитатели Родители</a:t>
                      </a:r>
                    </a:p>
                    <a:p>
                      <a:r>
                        <a:rPr lang="ru-RU" sz="1600" dirty="0" smtClean="0"/>
                        <a:t>Дети</a:t>
                      </a:r>
                      <a:endParaRPr lang="ru-RU" sz="1600" dirty="0"/>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ToMoC\Desktop\Screenshot_20250131-114146_Yandex.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pic>
        <p:nvPicPr>
          <p:cNvPr id="5" name="Picture 1" descr="C:\Users\asus\Desktop\ПРОЕКТ Национальный герой\RUSZE5129.JPG"/>
          <p:cNvPicPr>
            <a:picLocks noChangeAspect="1" noChangeArrowheads="1"/>
          </p:cNvPicPr>
          <p:nvPr/>
        </p:nvPicPr>
        <p:blipFill>
          <a:blip r:embed="rId3"/>
          <a:srcRect/>
          <a:stretch>
            <a:fillRect/>
          </a:stretch>
        </p:blipFill>
        <p:spPr bwMode="auto">
          <a:xfrm>
            <a:off x="1643042" y="500042"/>
            <a:ext cx="4297110" cy="5214974"/>
          </a:xfrm>
          <a:prstGeom prst="rect">
            <a:avLst/>
          </a:prstGeom>
          <a:noFill/>
          <a:ln w="28575">
            <a:solidFill>
              <a:srgbClr val="FFFF00"/>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ToMoC\Desktop\Screenshot_20250131-114146_Yandex.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pic>
        <p:nvPicPr>
          <p:cNvPr id="4" name="Picture 2" descr="C:\Users\asus\Documents\Downloads\WhatsApp Image 2025-02-03 at 10.23.22.jpeg"/>
          <p:cNvPicPr>
            <a:picLocks noChangeAspect="1" noChangeArrowheads="1"/>
          </p:cNvPicPr>
          <p:nvPr/>
        </p:nvPicPr>
        <p:blipFill>
          <a:blip r:embed="rId3"/>
          <a:srcRect/>
          <a:stretch>
            <a:fillRect/>
          </a:stretch>
        </p:blipFill>
        <p:spPr bwMode="auto">
          <a:xfrm>
            <a:off x="285720" y="285728"/>
            <a:ext cx="6806560" cy="559154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ToMoC\Desktop\Screenshot_20250131-114146_Yandex.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sp>
        <p:nvSpPr>
          <p:cNvPr id="4" name="Прямоугольник 3"/>
          <p:cNvSpPr/>
          <p:nvPr/>
        </p:nvSpPr>
        <p:spPr>
          <a:xfrm>
            <a:off x="285720" y="335846"/>
            <a:ext cx="6572280" cy="369332"/>
          </a:xfrm>
          <a:prstGeom prst="rect">
            <a:avLst/>
          </a:prstGeom>
        </p:spPr>
        <p:txBody>
          <a:bodyPr wrap="square">
            <a:spAutoFit/>
          </a:bodyPr>
          <a:lstStyle/>
          <a:p>
            <a:pPr lvl="0" algn="just" fontAlgn="base">
              <a:spcBef>
                <a:spcPct val="0"/>
              </a:spcBef>
              <a:spcAft>
                <a:spcPct val="0"/>
              </a:spcAft>
            </a:pPr>
            <a:r>
              <a:rPr lang="ru-RU" b="1" i="1" u="sng" dirty="0" smtClean="0">
                <a:solidFill>
                  <a:srgbClr val="333333"/>
                </a:solidFill>
                <a:latin typeface="Calibri" pitchFamily="34" charset="0"/>
                <a:ea typeface="Times New Roman" pitchFamily="18" charset="0"/>
                <a:cs typeface="Times New Roman" pitchFamily="18" charset="0"/>
              </a:rPr>
              <a:t> </a:t>
            </a:r>
            <a:endParaRPr lang="ru-RU" sz="2400" dirty="0" smtClean="0">
              <a:latin typeface="Arial" pitchFamily="34" charset="0"/>
              <a:cs typeface="Arial" pitchFamily="34" charset="0"/>
            </a:endParaRPr>
          </a:p>
        </p:txBody>
      </p:sp>
      <p:sp>
        <p:nvSpPr>
          <p:cNvPr id="5" name="Прямоугольник 4"/>
          <p:cNvSpPr/>
          <p:nvPr/>
        </p:nvSpPr>
        <p:spPr>
          <a:xfrm>
            <a:off x="357158" y="357166"/>
            <a:ext cx="6572296" cy="5016758"/>
          </a:xfrm>
          <a:prstGeom prst="rect">
            <a:avLst/>
          </a:prstGeom>
        </p:spPr>
        <p:txBody>
          <a:bodyPr wrap="square">
            <a:spAutoFit/>
          </a:bodyPr>
          <a:lstStyle/>
          <a:p>
            <a:pPr lvl="0" algn="just" fontAlgn="base">
              <a:spcBef>
                <a:spcPct val="0"/>
              </a:spcBef>
              <a:spcAft>
                <a:spcPct val="0"/>
              </a:spcAft>
            </a:pPr>
            <a:endParaRPr lang="ru-RU" sz="1600" b="1" dirty="0" smtClean="0">
              <a:solidFill>
                <a:srgbClr val="000000"/>
              </a:solidFill>
              <a:latin typeface="Times New Roman" pitchFamily="18" charset="0"/>
              <a:ea typeface="Times New Roman" pitchFamily="18" charset="0"/>
              <a:cs typeface="Times New Roman" pitchFamily="18" charset="0"/>
            </a:endParaRPr>
          </a:p>
          <a:p>
            <a:pPr lvl="0" algn="just" fontAlgn="base">
              <a:spcBef>
                <a:spcPct val="0"/>
              </a:spcBef>
              <a:spcAft>
                <a:spcPct val="0"/>
              </a:spcAft>
            </a:pPr>
            <a:r>
              <a:rPr lang="ru-RU" sz="1600" b="1" dirty="0" smtClean="0">
                <a:solidFill>
                  <a:srgbClr val="000000"/>
                </a:solidFill>
                <a:latin typeface="Times New Roman" pitchFamily="18" charset="0"/>
                <a:ea typeface="Times New Roman" pitchFamily="18" charset="0"/>
                <a:cs typeface="Times New Roman" pitchFamily="18" charset="0"/>
              </a:rPr>
              <a:t>Введение</a:t>
            </a:r>
            <a:endParaRPr lang="ru-RU" sz="16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1600" dirty="0" smtClean="0">
                <a:solidFill>
                  <a:srgbClr val="000000"/>
                </a:solidFill>
                <a:latin typeface="Times New Roman" pitchFamily="18" charset="0"/>
                <a:ea typeface="Times New Roman" pitchFamily="18" charset="0"/>
                <a:cs typeface="Times New Roman" pitchFamily="18" charset="0"/>
              </a:rPr>
              <a:t>В современное время мы часто слышим фразу «Героями не рождаются, героями становятся».  И мы задумались: «А кто такой герой? Соответствует ли толкование этого слова нашему времени?... времени компьютеров, виртуального мира». Ценности, идеалы наших пап и мам уже нас не удивляют. Но к чему стремиться современной молодёжи, на что опираться? Мы хотим посвятить свой проект конкретному человеку.</a:t>
            </a:r>
            <a:endParaRPr lang="ru-RU" sz="16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1600" dirty="0" smtClean="0">
                <a:solidFill>
                  <a:srgbClr val="000000"/>
                </a:solidFill>
                <a:latin typeface="Times New Roman" pitchFamily="18" charset="0"/>
                <a:ea typeface="Times New Roman" pitchFamily="18" charset="0"/>
                <a:cs typeface="Times New Roman" pitchFamily="18" charset="0"/>
              </a:rPr>
              <a:t>Есть ли сегодня у нас примеры для подражания, люди, на которых хочется быть похожим?</a:t>
            </a:r>
            <a:endParaRPr lang="ru-RU" sz="16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1600" dirty="0" smtClean="0">
                <a:solidFill>
                  <a:srgbClr val="000000"/>
                </a:solidFill>
                <a:latin typeface="Times New Roman" pitchFamily="18" charset="0"/>
                <a:ea typeface="Times New Roman" pitchFamily="18" charset="0"/>
                <a:cs typeface="Times New Roman" pitchFamily="18" charset="0"/>
              </a:rPr>
              <a:t>      Неужели в окружающей нас жизни нет людей, которых можно назвать настоящими героями, которые были бы похожи, например, на своих дедов и прадедов, защищавших страну в страшные годы военного лихолетья, покорявших космос, спасавших чужие жизни? Чтобы ответить на этот вопрос, мы решили создать проект, который назвали «Герои нашего времени». Нам кажется, это очень важно сегодня для всех – и для взрослых, и для детей – знать, что рядом с тобой живут люди, которые в любую минуту придут на помощь, чьим подвигом можно по-настоящему восхищаться. Их пример показывает нам, как нужно беззаветно любить свою Родину и всех людей.  </a:t>
            </a:r>
            <a:endParaRPr lang="ru-RU" sz="1600" dirty="0" smtClean="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ToMoC\Desktop\Screenshot_20250131-114146_Yandex.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pic>
        <p:nvPicPr>
          <p:cNvPr id="4" name="Picture 2" descr="C:\Users\asus\Desktop\ПРОЕКТ Национальный герой\IMG_E6612.JPG"/>
          <p:cNvPicPr>
            <a:picLocks noChangeAspect="1" noChangeArrowheads="1"/>
          </p:cNvPicPr>
          <p:nvPr/>
        </p:nvPicPr>
        <p:blipFill>
          <a:blip r:embed="rId3"/>
          <a:srcRect/>
          <a:stretch>
            <a:fillRect/>
          </a:stretch>
        </p:blipFill>
        <p:spPr bwMode="auto">
          <a:xfrm>
            <a:off x="323528" y="404664"/>
            <a:ext cx="6634530" cy="5112568"/>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ToMoC\Desktop\Screenshot_20250131-114146_Yandex.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pic>
        <p:nvPicPr>
          <p:cNvPr id="4" name="Picture 2" descr="C:\Users\asus\Desktop\ПРОЕКТ Национальный герой\IMG_E6610.JPG"/>
          <p:cNvPicPr>
            <a:picLocks noChangeAspect="1" noChangeArrowheads="1"/>
          </p:cNvPicPr>
          <p:nvPr/>
        </p:nvPicPr>
        <p:blipFill>
          <a:blip r:embed="rId3"/>
          <a:srcRect/>
          <a:stretch>
            <a:fillRect/>
          </a:stretch>
        </p:blipFill>
        <p:spPr bwMode="auto">
          <a:xfrm>
            <a:off x="357158" y="357166"/>
            <a:ext cx="6572296" cy="557216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ToMoC\Desktop\Screenshot_20250131-114146_Yandex.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pic>
        <p:nvPicPr>
          <p:cNvPr id="4" name="Picture 2" descr="C:\Users\asus\Desktop\ПРОЕКТ Национальный герой\IMG_E6609.JPG"/>
          <p:cNvPicPr>
            <a:picLocks noChangeAspect="1" noChangeArrowheads="1"/>
          </p:cNvPicPr>
          <p:nvPr/>
        </p:nvPicPr>
        <p:blipFill>
          <a:blip r:embed="rId3"/>
          <a:srcRect/>
          <a:stretch>
            <a:fillRect/>
          </a:stretch>
        </p:blipFill>
        <p:spPr bwMode="auto">
          <a:xfrm>
            <a:off x="500034" y="289560"/>
            <a:ext cx="6643734" cy="563977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ToMoC\Desktop\Screenshot_20250131-114146_Yandex.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pic>
        <p:nvPicPr>
          <p:cNvPr id="4" name="Picture 1" descr="C:\Users\asus\Desktop\ПРОЕКТ Национальный герой\RAHM9835.JPG"/>
          <p:cNvPicPr>
            <a:picLocks noChangeAspect="1" noChangeArrowheads="1"/>
          </p:cNvPicPr>
          <p:nvPr/>
        </p:nvPicPr>
        <p:blipFill>
          <a:blip r:embed="rId3"/>
          <a:srcRect/>
          <a:stretch>
            <a:fillRect/>
          </a:stretch>
        </p:blipFill>
        <p:spPr bwMode="auto">
          <a:xfrm>
            <a:off x="1285852" y="320040"/>
            <a:ext cx="5429288" cy="546641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ToMoC\Desktop\Screenshot_20250131-114146_Yandex.jpg"/>
          <p:cNvPicPr>
            <a:picLocks noGrp="1" noChangeAspect="1" noChangeArrowheads="1"/>
          </p:cNvPicPr>
          <p:nvPr>
            <p:ph idx="1"/>
          </p:nvPr>
        </p:nvPicPr>
        <p:blipFill>
          <a:blip r:embed="rId3"/>
          <a:srcRect/>
          <a:stretch>
            <a:fillRect/>
          </a:stretch>
        </p:blipFill>
        <p:spPr bwMode="auto">
          <a:xfrm>
            <a:off x="0" y="0"/>
            <a:ext cx="9143999" cy="6858000"/>
          </a:xfrm>
          <a:prstGeom prst="rect">
            <a:avLst/>
          </a:prstGeom>
          <a:noFill/>
        </p:spPr>
      </p:pic>
      <p:pic>
        <p:nvPicPr>
          <p:cNvPr id="4" name="Picture 2" descr="C:\Users\asus\Desktop\ПРОЕКТ Национальный герой\IHIT9246.JPG"/>
          <p:cNvPicPr>
            <a:picLocks noChangeAspect="1" noChangeArrowheads="1"/>
          </p:cNvPicPr>
          <p:nvPr/>
        </p:nvPicPr>
        <p:blipFill>
          <a:blip r:embed="rId4"/>
          <a:srcRect/>
          <a:stretch>
            <a:fillRect/>
          </a:stretch>
        </p:blipFill>
        <p:spPr bwMode="auto">
          <a:xfrm>
            <a:off x="251520" y="256770"/>
            <a:ext cx="4248472" cy="4828414"/>
          </a:xfrm>
          <a:prstGeom prst="rect">
            <a:avLst/>
          </a:prstGeom>
          <a:noFill/>
        </p:spPr>
      </p:pic>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1512" y="2420888"/>
            <a:ext cx="4140968" cy="424847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ToMoC\Desktop\Screenshot_20250131-114146_Yandex.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pic>
        <p:nvPicPr>
          <p:cNvPr id="4" name="Picture 2" descr="C:\Users\asus\Desktop\ПРОЕКТ Национальный герой\RYJT4768.JPG"/>
          <p:cNvPicPr>
            <a:picLocks noChangeAspect="1" noChangeArrowheads="1"/>
          </p:cNvPicPr>
          <p:nvPr/>
        </p:nvPicPr>
        <p:blipFill>
          <a:blip r:embed="rId3"/>
          <a:srcRect/>
          <a:stretch>
            <a:fillRect/>
          </a:stretch>
        </p:blipFill>
        <p:spPr bwMode="auto">
          <a:xfrm>
            <a:off x="642910" y="428604"/>
            <a:ext cx="6429420" cy="5429288"/>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ToMoC\Desktop\Screenshot_20250131-114146_Yandex.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pic>
        <p:nvPicPr>
          <p:cNvPr id="4" name="Picture 2" descr="C:\Users\asus\Documents\Downloads\WhatsApp Image 2025-02-03 at 10.37.54 (1).jpeg"/>
          <p:cNvPicPr>
            <a:picLocks noChangeAspect="1" noChangeArrowheads="1"/>
          </p:cNvPicPr>
          <p:nvPr/>
        </p:nvPicPr>
        <p:blipFill>
          <a:blip r:embed="rId3"/>
          <a:srcRect/>
          <a:stretch>
            <a:fillRect/>
          </a:stretch>
        </p:blipFill>
        <p:spPr bwMode="auto">
          <a:xfrm>
            <a:off x="571472" y="235743"/>
            <a:ext cx="6500858" cy="5622149"/>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ToMoC\Desktop\Screenshot_20250131-114146_Yandex.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404664"/>
            <a:ext cx="6840760" cy="532859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ToMoC\Desktop\Screenshot_20250131-114146_Yandex.jpg"/>
          <p:cNvPicPr>
            <a:picLocks noGrp="1" noChangeAspect="1" noChangeArrowheads="1"/>
          </p:cNvPicPr>
          <p:nvPr>
            <p:ph idx="1"/>
          </p:nvPr>
        </p:nvPicPr>
        <p:blipFill>
          <a:blip r:embed="rId3"/>
          <a:srcRect/>
          <a:stretch>
            <a:fillRect/>
          </a:stretch>
        </p:blipFill>
        <p:spPr bwMode="auto">
          <a:xfrm>
            <a:off x="0" y="0"/>
            <a:ext cx="9143999" cy="6858000"/>
          </a:xfrm>
          <a:prstGeom prst="rect">
            <a:avLst/>
          </a:prstGeom>
          <a:noFill/>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74636"/>
            <a:ext cx="3816424" cy="5944779"/>
          </a:xfrm>
          <a:prstGeom prst="rect">
            <a:avLst/>
          </a:prstGeom>
        </p:spPr>
      </p:pic>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2040" y="285750"/>
            <a:ext cx="3754760" cy="593366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ToMoC\Desktop\Screenshot_20250131-114146_Yandex.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288120"/>
            <a:ext cx="2113384" cy="3122637"/>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3968" y="288120"/>
            <a:ext cx="2016224" cy="2996864"/>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1" y="3424238"/>
            <a:ext cx="2098575" cy="3173113"/>
          </a:xfrm>
          <a:prstGeom prst="rect">
            <a:avLst/>
          </a:prstGeom>
        </p:spPr>
      </p:pic>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12977" y="3284984"/>
            <a:ext cx="2279103" cy="3312368"/>
          </a:xfrm>
          <a:prstGeom prst="rect">
            <a:avLst/>
          </a:prstGeom>
        </p:spPr>
      </p:pic>
      <p:pic>
        <p:nvPicPr>
          <p:cNvPr id="8" name="Рисунок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52120" y="3284984"/>
            <a:ext cx="1872208" cy="3312368"/>
          </a:xfrm>
          <a:prstGeom prst="rect">
            <a:avLst/>
          </a:prstGeom>
        </p:spPr>
      </p:pic>
    </p:spTree>
    <p:extLst>
      <p:ext uri="{BB962C8B-B14F-4D97-AF65-F5344CB8AC3E}">
        <p14:creationId xmlns:p14="http://schemas.microsoft.com/office/powerpoint/2010/main" val="3022534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ToMoC\Desktop\Screenshot_20250131-114146_Yandex.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sp>
        <p:nvSpPr>
          <p:cNvPr id="4" name="Прямоугольник 3"/>
          <p:cNvSpPr/>
          <p:nvPr/>
        </p:nvSpPr>
        <p:spPr>
          <a:xfrm>
            <a:off x="285720" y="335846"/>
            <a:ext cx="6572280" cy="369332"/>
          </a:xfrm>
          <a:prstGeom prst="rect">
            <a:avLst/>
          </a:prstGeom>
        </p:spPr>
        <p:txBody>
          <a:bodyPr wrap="square">
            <a:spAutoFit/>
          </a:bodyPr>
          <a:lstStyle/>
          <a:p>
            <a:pPr lvl="0" algn="just" fontAlgn="base">
              <a:spcBef>
                <a:spcPct val="0"/>
              </a:spcBef>
              <a:spcAft>
                <a:spcPct val="0"/>
              </a:spcAft>
            </a:pPr>
            <a:r>
              <a:rPr lang="ru-RU" b="1" i="1" u="sng" dirty="0" smtClean="0">
                <a:solidFill>
                  <a:srgbClr val="333333"/>
                </a:solidFill>
                <a:latin typeface="Calibri" pitchFamily="34" charset="0"/>
                <a:ea typeface="Times New Roman" pitchFamily="18" charset="0"/>
                <a:cs typeface="Times New Roman" pitchFamily="18" charset="0"/>
              </a:rPr>
              <a:t> </a:t>
            </a:r>
            <a:endParaRPr lang="ru-RU" sz="2400" dirty="0" smtClean="0">
              <a:latin typeface="Arial" pitchFamily="34" charset="0"/>
              <a:cs typeface="Arial" pitchFamily="34" charset="0"/>
            </a:endParaRPr>
          </a:p>
        </p:txBody>
      </p:sp>
      <p:sp>
        <p:nvSpPr>
          <p:cNvPr id="5" name="Прямоугольник 4"/>
          <p:cNvSpPr/>
          <p:nvPr/>
        </p:nvSpPr>
        <p:spPr>
          <a:xfrm>
            <a:off x="357158" y="357166"/>
            <a:ext cx="8072494" cy="5016758"/>
          </a:xfrm>
          <a:prstGeom prst="rect">
            <a:avLst/>
          </a:prstGeom>
        </p:spPr>
        <p:txBody>
          <a:bodyPr wrap="square">
            <a:spAutoFit/>
          </a:bodyPr>
          <a:lstStyle/>
          <a:p>
            <a:pPr lvl="0" fontAlgn="base">
              <a:spcBef>
                <a:spcPct val="0"/>
              </a:spcBef>
              <a:spcAft>
                <a:spcPct val="0"/>
              </a:spcAft>
            </a:pPr>
            <a:r>
              <a:rPr lang="ru-RU" sz="1600" b="1" dirty="0" smtClean="0">
                <a:solidFill>
                  <a:srgbClr val="000000"/>
                </a:solidFill>
                <a:latin typeface="Times New Roman" pitchFamily="18" charset="0"/>
                <a:ea typeface="Times New Roman" pitchFamily="18" charset="0"/>
                <a:cs typeface="Times New Roman" pitchFamily="18" charset="0"/>
              </a:rPr>
              <a:t>Цель нашего проекта- </a:t>
            </a:r>
            <a:r>
              <a:rPr lang="ru-RU" sz="1600" dirty="0" smtClean="0">
                <a:solidFill>
                  <a:srgbClr val="000000"/>
                </a:solidFill>
                <a:latin typeface="Times New Roman" pitchFamily="18" charset="0"/>
                <a:ea typeface="Times New Roman" pitchFamily="18" charset="0"/>
                <a:cs typeface="Times New Roman" pitchFamily="18" charset="0"/>
              </a:rPr>
              <a:t> рассказать об учителях - героях нашего времени, сформировать у подрастающего поколения активную гражданскую позицию, показать примеры всеобщего героизма людей в современное время.</a:t>
            </a:r>
            <a:endParaRPr lang="ru-RU" sz="1600" dirty="0" smtClean="0">
              <a:latin typeface="Times New Roman" pitchFamily="18" charset="0"/>
              <a:cs typeface="Times New Roman" pitchFamily="18" charset="0"/>
            </a:endParaRPr>
          </a:p>
          <a:p>
            <a:pPr lvl="0" eaLnBrk="0" fontAlgn="base" hangingPunct="0">
              <a:spcBef>
                <a:spcPct val="0"/>
              </a:spcBef>
              <a:spcAft>
                <a:spcPct val="0"/>
              </a:spcAft>
            </a:pPr>
            <a:r>
              <a:rPr lang="ru-RU" sz="1600" dirty="0" smtClean="0">
                <a:solidFill>
                  <a:srgbClr val="000000"/>
                </a:solidFill>
                <a:latin typeface="Times New Roman" pitchFamily="18" charset="0"/>
                <a:ea typeface="Times New Roman" pitchFamily="18" charset="0"/>
                <a:cs typeface="Times New Roman" pitchFamily="18" charset="0"/>
              </a:rPr>
              <a:t> Для достижения цели, мы поставили такие</a:t>
            </a:r>
            <a:r>
              <a:rPr lang="ru-RU" sz="1600" b="1" dirty="0" smtClean="0">
                <a:solidFill>
                  <a:srgbClr val="000000"/>
                </a:solidFill>
                <a:latin typeface="Times New Roman" pitchFamily="18" charset="0"/>
                <a:ea typeface="Times New Roman" pitchFamily="18" charset="0"/>
                <a:cs typeface="Times New Roman" pitchFamily="18" charset="0"/>
              </a:rPr>
              <a:t> </a:t>
            </a:r>
            <a:r>
              <a:rPr lang="ru-RU" sz="1600" b="1" u="sng" dirty="0" smtClean="0">
                <a:solidFill>
                  <a:srgbClr val="000000"/>
                </a:solidFill>
                <a:latin typeface="Times New Roman" pitchFamily="18" charset="0"/>
                <a:ea typeface="Times New Roman" pitchFamily="18" charset="0"/>
                <a:cs typeface="Times New Roman" pitchFamily="18" charset="0"/>
              </a:rPr>
              <a:t>задачи</a:t>
            </a:r>
            <a:r>
              <a:rPr lang="ru-RU" sz="1600" dirty="0" smtClean="0">
                <a:solidFill>
                  <a:srgbClr val="000000"/>
                </a:solidFill>
                <a:latin typeface="Times New Roman" pitchFamily="18" charset="0"/>
                <a:ea typeface="Times New Roman" pitchFamily="18" charset="0"/>
                <a:cs typeface="Times New Roman" pitchFamily="18" charset="0"/>
              </a:rPr>
              <a:t>:</a:t>
            </a:r>
            <a:endParaRPr lang="ru-RU" sz="1600" dirty="0" smtClean="0">
              <a:latin typeface="Times New Roman" pitchFamily="18" charset="0"/>
              <a:cs typeface="Times New Roman" pitchFamily="18" charset="0"/>
            </a:endParaRPr>
          </a:p>
          <a:p>
            <a:pPr lvl="0" eaLnBrk="0" fontAlgn="base" hangingPunct="0">
              <a:spcBef>
                <a:spcPct val="0"/>
              </a:spcBef>
              <a:spcAft>
                <a:spcPct val="0"/>
              </a:spcAft>
            </a:pPr>
            <a:r>
              <a:rPr lang="ru-RU" sz="1600" dirty="0" smtClean="0">
                <a:solidFill>
                  <a:srgbClr val="000000"/>
                </a:solidFill>
                <a:latin typeface="Times New Roman" pitchFamily="18" charset="0"/>
                <a:ea typeface="Times New Roman" pitchFamily="18" charset="0"/>
                <a:cs typeface="Times New Roman" pitchFamily="18" charset="0"/>
              </a:rPr>
              <a:t>1. Найти в Интернете и в периодической печати информацию о наших современниках, которые прославились своими достижениями;</a:t>
            </a:r>
            <a:endParaRPr lang="ru-RU" sz="1600" dirty="0" smtClean="0">
              <a:latin typeface="Times New Roman" pitchFamily="18" charset="0"/>
              <a:cs typeface="Times New Roman" pitchFamily="18" charset="0"/>
            </a:endParaRPr>
          </a:p>
          <a:p>
            <a:pPr lvl="0" eaLnBrk="0" fontAlgn="base" hangingPunct="0">
              <a:spcBef>
                <a:spcPct val="0"/>
              </a:spcBef>
              <a:spcAft>
                <a:spcPct val="0"/>
              </a:spcAft>
              <a:buFontTx/>
              <a:buChar char="•"/>
            </a:pPr>
            <a:r>
              <a:rPr lang="ru-RU" sz="1600" dirty="0" smtClean="0">
                <a:solidFill>
                  <a:srgbClr val="000000"/>
                </a:solidFill>
                <a:latin typeface="Times New Roman" pitchFamily="18" charset="0"/>
                <a:ea typeface="Times New Roman" pitchFamily="18" charset="0"/>
                <a:cs typeface="Times New Roman" pitchFamily="18" charset="0"/>
              </a:rPr>
              <a:t>Провести отбор информации по заранее выбранному критерию и её обработку;</a:t>
            </a:r>
            <a:endParaRPr lang="ru-RU" sz="1600" dirty="0" smtClean="0">
              <a:latin typeface="Times New Roman" pitchFamily="18" charset="0"/>
              <a:cs typeface="Times New Roman" pitchFamily="18" charset="0"/>
            </a:endParaRPr>
          </a:p>
          <a:p>
            <a:pPr lvl="0" eaLnBrk="0" fontAlgn="base" hangingPunct="0">
              <a:spcBef>
                <a:spcPct val="0"/>
              </a:spcBef>
              <a:spcAft>
                <a:spcPct val="0"/>
              </a:spcAft>
              <a:buFontTx/>
              <a:buChar char="•"/>
            </a:pPr>
            <a:r>
              <a:rPr lang="ru-RU" sz="1600" dirty="0" smtClean="0">
                <a:solidFill>
                  <a:srgbClr val="000000"/>
                </a:solidFill>
                <a:latin typeface="Times New Roman" pitchFamily="18" charset="0"/>
                <a:ea typeface="Times New Roman" pitchFamily="18" charset="0"/>
                <a:cs typeface="Times New Roman" pitchFamily="18" charset="0"/>
              </a:rPr>
              <a:t>Создать проект: «Герои нашего времени» с рассказами о ветеранах педагогического труда, прослуживших несколько десятков лет жизни на благо наших детей.</a:t>
            </a:r>
          </a:p>
          <a:p>
            <a:r>
              <a:rPr lang="ru-RU" sz="1600" dirty="0" smtClean="0">
                <a:solidFill>
                  <a:srgbClr val="000000"/>
                </a:solidFill>
                <a:latin typeface="Times New Roman" pitchFamily="18" charset="0"/>
                <a:ea typeface="Times New Roman" pitchFamily="18" charset="0"/>
                <a:cs typeface="Times New Roman" pitchFamily="18" charset="0"/>
              </a:rPr>
              <a:t>Рассказать о своём проекте ученикам школы.</a:t>
            </a:r>
            <a:r>
              <a:rPr lang="ru-RU" sz="1600" dirty="0" smtClean="0">
                <a:latin typeface="Times New Roman" pitchFamily="18" charset="0"/>
                <a:cs typeface="Times New Roman" pitchFamily="18" charset="0"/>
              </a:rPr>
              <a:t> </a:t>
            </a:r>
          </a:p>
          <a:p>
            <a:r>
              <a:rPr lang="ru-RU" sz="1600" dirty="0" smtClean="0">
                <a:latin typeface="Times New Roman" pitchFamily="18" charset="0"/>
                <a:cs typeface="Times New Roman" pitchFamily="18" charset="0"/>
              </a:rPr>
              <a:t> </a:t>
            </a:r>
            <a:r>
              <a:rPr lang="ru-RU" sz="1600" b="1" dirty="0" smtClean="0">
                <a:latin typeface="Times New Roman" pitchFamily="18" charset="0"/>
                <a:cs typeface="Times New Roman" pitchFamily="18" charset="0"/>
              </a:rPr>
              <a:t>Практическая значимость</a:t>
            </a:r>
            <a:r>
              <a:rPr lang="ru-RU" sz="1600" dirty="0" smtClean="0">
                <a:latin typeface="Times New Roman" pitchFamily="18" charset="0"/>
                <a:cs typeface="Times New Roman" pitchFamily="18" charset="0"/>
              </a:rPr>
              <a:t> нашей работы состоит в том, что такой информации мало, а значит, её можно использовать на занятиях в ДОУ, на классных часах в школе, просто знакомиться с ней в сельской библиотеке.</a:t>
            </a:r>
          </a:p>
          <a:p>
            <a:r>
              <a:rPr lang="ru-RU" sz="1600" b="1" dirty="0" smtClean="0">
                <a:latin typeface="Times New Roman" pitchFamily="18" charset="0"/>
                <a:cs typeface="Times New Roman" pitchFamily="18" charset="0"/>
              </a:rPr>
              <a:t>Что мы ожидаем от своего проекта:</a:t>
            </a:r>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 воспитанники будут знать героев произведений Мамаева А.Х., совершивших подвиги в реальных жизненных ситуациях, а не равняться на выдуманных персонажей американского кино;</a:t>
            </a:r>
          </a:p>
          <a:p>
            <a:r>
              <a:rPr lang="ru-RU" sz="1600" dirty="0" smtClean="0">
                <a:latin typeface="Times New Roman" pitchFamily="18" charset="0"/>
                <a:cs typeface="Times New Roman" pitchFamily="18" charset="0"/>
              </a:rPr>
              <a:t>-  воспитанники будут с уважением относиться к истории России, зная, что рядом с ними жили и живут герои духовно богатые, самоотверженные люди, показывающие пример настоящего героизма.</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ToMoC\Desktop\Screenshot_20250131-114146_Yandex.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74638"/>
            <a:ext cx="4176464" cy="430649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3664" y="1417638"/>
            <a:ext cx="4258816" cy="4387626"/>
          </a:xfrm>
          <a:prstGeom prst="rect">
            <a:avLst/>
          </a:prstGeom>
        </p:spPr>
      </p:pic>
    </p:spTree>
    <p:extLst>
      <p:ext uri="{BB962C8B-B14F-4D97-AF65-F5344CB8AC3E}">
        <p14:creationId xmlns:p14="http://schemas.microsoft.com/office/powerpoint/2010/main" val="250289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ToMoC\Desktop\Screenshot_20250131-114146_Yandex.jpg"/>
          <p:cNvPicPr>
            <a:picLocks noGrp="1" noChangeAspect="1" noChangeArrowheads="1"/>
          </p:cNvPicPr>
          <p:nvPr>
            <p:ph idx="1"/>
          </p:nvPr>
        </p:nvPicPr>
        <p:blipFill>
          <a:blip r:embed="rId2"/>
          <a:srcRect/>
          <a:stretch>
            <a:fillRect/>
          </a:stretch>
        </p:blipFill>
        <p:spPr bwMode="auto">
          <a:xfrm>
            <a:off x="1" y="0"/>
            <a:ext cx="9143999" cy="6858000"/>
          </a:xfrm>
          <a:prstGeom prst="rect">
            <a:avLst/>
          </a:prstGeom>
          <a:noFill/>
        </p:spPr>
      </p:pic>
      <p:sp>
        <p:nvSpPr>
          <p:cNvPr id="6" name="TextBox 5"/>
          <p:cNvSpPr txBox="1"/>
          <p:nvPr/>
        </p:nvSpPr>
        <p:spPr>
          <a:xfrm>
            <a:off x="2987824" y="2564904"/>
            <a:ext cx="184731" cy="369332"/>
          </a:xfrm>
          <a:prstGeom prst="rect">
            <a:avLst/>
          </a:prstGeom>
          <a:noFill/>
        </p:spPr>
        <p:txBody>
          <a:bodyPr wrap="none" rtlCol="0">
            <a:spAutoFit/>
          </a:bodyPr>
          <a:lstStyle/>
          <a:p>
            <a:endParaRPr lang="ru-RU" dirty="0"/>
          </a:p>
        </p:txBody>
      </p:sp>
      <p:sp>
        <p:nvSpPr>
          <p:cNvPr id="3" name="Прямоугольник 2"/>
          <p:cNvSpPr/>
          <p:nvPr/>
        </p:nvSpPr>
        <p:spPr>
          <a:xfrm>
            <a:off x="457200" y="289679"/>
            <a:ext cx="6400800" cy="4893647"/>
          </a:xfrm>
          <a:prstGeom prst="rect">
            <a:avLst/>
          </a:prstGeom>
        </p:spPr>
        <p:txBody>
          <a:bodyPr wrap="square">
            <a:spAutoFit/>
          </a:bodyPr>
          <a:lstStyle/>
          <a:p>
            <a:pPr lvl="0" algn="just" fontAlgn="base">
              <a:spcBef>
                <a:spcPct val="0"/>
              </a:spcBef>
              <a:spcAft>
                <a:spcPct val="0"/>
              </a:spcAft>
            </a:pPr>
            <a:r>
              <a:rPr lang="ru-RU" b="1" dirty="0">
                <a:solidFill>
                  <a:srgbClr val="333333"/>
                </a:solidFill>
                <a:latin typeface="Calibri" pitchFamily="34" charset="0"/>
                <a:ea typeface="Times New Roman" pitchFamily="18" charset="0"/>
                <a:cs typeface="Times New Roman" pitchFamily="18" charset="0"/>
              </a:rPr>
              <a:t>Достигнутые результаты:</a:t>
            </a:r>
          </a:p>
          <a:p>
            <a:pPr lvl="0" algn="just" fontAlgn="base">
              <a:spcBef>
                <a:spcPct val="0"/>
              </a:spcBef>
              <a:spcAft>
                <a:spcPct val="0"/>
              </a:spcAft>
            </a:pPr>
            <a:endParaRPr lang="ru-RU" sz="800" dirty="0">
              <a:solidFill>
                <a:prstClr val="black"/>
              </a:solidFill>
              <a:latin typeface="Arial" pitchFamily="34" charset="0"/>
              <a:cs typeface="Arial" pitchFamily="34" charset="0"/>
            </a:endParaRPr>
          </a:p>
          <a:p>
            <a:pPr lvl="0" algn="just" eaLnBrk="0" fontAlgn="base" hangingPunct="0">
              <a:spcBef>
                <a:spcPct val="0"/>
              </a:spcBef>
              <a:spcAft>
                <a:spcPct val="0"/>
              </a:spcAft>
            </a:pPr>
            <a:r>
              <a:rPr lang="ru-RU" dirty="0">
                <a:solidFill>
                  <a:srgbClr val="000000"/>
                </a:solidFill>
                <a:latin typeface="Calibri" pitchFamily="34" charset="0"/>
                <a:ea typeface="Times New Roman" pitchFamily="18" charset="0"/>
                <a:cs typeface="Times New Roman" pitchFamily="18" charset="0"/>
              </a:rPr>
              <a:t>-</a:t>
            </a:r>
            <a:r>
              <a:rPr lang="ru-RU" u="sng" dirty="0">
                <a:solidFill>
                  <a:srgbClr val="000000"/>
                </a:solidFill>
                <a:latin typeface="Calibri" pitchFamily="34" charset="0"/>
                <a:ea typeface="Times New Roman" pitchFamily="18" charset="0"/>
                <a:cs typeface="Times New Roman" pitchFamily="18" charset="0"/>
              </a:rPr>
              <a:t>Педагоги </a:t>
            </a:r>
            <a:r>
              <a:rPr lang="ru-RU" dirty="0">
                <a:solidFill>
                  <a:srgbClr val="000000"/>
                </a:solidFill>
                <a:latin typeface="Calibri" pitchFamily="34" charset="0"/>
                <a:ea typeface="Times New Roman" pitchFamily="18" charset="0"/>
                <a:cs typeface="Times New Roman" pitchFamily="18" charset="0"/>
              </a:rPr>
              <a:t>приобрели новый опыт по нравственно-патриотическому воспитанию, повысили свою профессиональную компетенцию по теме проекта, объединили усилия родителей, специалистов ДОО в решении поставленных задач проекта; развивающая предметно-пространственная среда пополнилась за счет материалов, связанных с темой проекта;</a:t>
            </a:r>
          </a:p>
          <a:p>
            <a:pPr lvl="0" algn="just" eaLnBrk="0" fontAlgn="base" hangingPunct="0">
              <a:spcBef>
                <a:spcPct val="0"/>
              </a:spcBef>
              <a:spcAft>
                <a:spcPct val="0"/>
              </a:spcAft>
            </a:pPr>
            <a:endParaRPr lang="ru-RU" sz="800" dirty="0">
              <a:solidFill>
                <a:prstClr val="black"/>
              </a:solidFill>
              <a:latin typeface="Arial" pitchFamily="34" charset="0"/>
              <a:cs typeface="Arial" pitchFamily="34" charset="0"/>
            </a:endParaRPr>
          </a:p>
          <a:p>
            <a:pPr lvl="0" algn="just" eaLnBrk="0" fontAlgn="base" hangingPunct="0">
              <a:spcBef>
                <a:spcPct val="0"/>
              </a:spcBef>
              <a:spcAft>
                <a:spcPct val="0"/>
              </a:spcAft>
            </a:pPr>
            <a:r>
              <a:rPr lang="ru-RU" dirty="0">
                <a:solidFill>
                  <a:srgbClr val="000000"/>
                </a:solidFill>
                <a:latin typeface="Calibri" pitchFamily="34" charset="0"/>
                <a:ea typeface="Times New Roman" pitchFamily="18" charset="0"/>
                <a:cs typeface="Times New Roman" pitchFamily="18" charset="0"/>
              </a:rPr>
              <a:t>-</a:t>
            </a:r>
            <a:r>
              <a:rPr lang="ru-RU" u="sng" dirty="0">
                <a:solidFill>
                  <a:srgbClr val="000000"/>
                </a:solidFill>
                <a:latin typeface="Calibri" pitchFamily="34" charset="0"/>
                <a:ea typeface="Times New Roman" pitchFamily="18" charset="0"/>
                <a:cs typeface="Times New Roman" pitchFamily="18" charset="0"/>
              </a:rPr>
              <a:t>У детей </a:t>
            </a:r>
            <a:r>
              <a:rPr lang="ru-RU" dirty="0">
                <a:solidFill>
                  <a:srgbClr val="000000"/>
                </a:solidFill>
                <a:latin typeface="Calibri" pitchFamily="34" charset="0"/>
                <a:ea typeface="Times New Roman" pitchFamily="18" charset="0"/>
                <a:cs typeface="Times New Roman" pitchFamily="18" charset="0"/>
              </a:rPr>
              <a:t>появился интерес к изучению творчества </a:t>
            </a:r>
            <a:r>
              <a:rPr lang="ru-RU" dirty="0" err="1">
                <a:solidFill>
                  <a:srgbClr val="000000"/>
                </a:solidFill>
                <a:latin typeface="Calibri" pitchFamily="34" charset="0"/>
                <a:ea typeface="Times New Roman" pitchFamily="18" charset="0"/>
                <a:cs typeface="Times New Roman" pitchFamily="18" charset="0"/>
              </a:rPr>
              <a:t>брагунских</a:t>
            </a:r>
            <a:r>
              <a:rPr lang="ru-RU" dirty="0">
                <a:solidFill>
                  <a:srgbClr val="000000"/>
                </a:solidFill>
                <a:latin typeface="Calibri" pitchFamily="34" charset="0"/>
                <a:ea typeface="Times New Roman" pitchFamily="18" charset="0"/>
                <a:cs typeface="Times New Roman" pitchFamily="18" charset="0"/>
              </a:rPr>
              <a:t> поэтов и писателей обогатились знания о родном крае и природе Чеченской Республики; обогатился словарный запас детей (прилагательными, глаголами, существительными), дети стали с удовольствием декламировать известные им стихи, лучше стали заучивать новые;</a:t>
            </a:r>
          </a:p>
          <a:p>
            <a:pPr lvl="0" algn="just" eaLnBrk="0" fontAlgn="base" hangingPunct="0">
              <a:spcBef>
                <a:spcPct val="0"/>
              </a:spcBef>
              <a:spcAft>
                <a:spcPct val="0"/>
              </a:spcAft>
            </a:pPr>
            <a:endParaRPr lang="ru-RU" sz="800" dirty="0">
              <a:solidFill>
                <a:prstClr val="black"/>
              </a:solidFill>
              <a:latin typeface="Arial" pitchFamily="34" charset="0"/>
              <a:cs typeface="Arial" pitchFamily="34" charset="0"/>
            </a:endParaRPr>
          </a:p>
          <a:p>
            <a:pPr lvl="0" algn="just" eaLnBrk="0" fontAlgn="base" hangingPunct="0">
              <a:spcBef>
                <a:spcPct val="0"/>
              </a:spcBef>
              <a:spcAft>
                <a:spcPct val="0"/>
              </a:spcAft>
            </a:pPr>
            <a:r>
              <a:rPr lang="ru-RU" dirty="0">
                <a:solidFill>
                  <a:srgbClr val="000000"/>
                </a:solidFill>
                <a:latin typeface="Calibri" pitchFamily="34" charset="0"/>
                <a:ea typeface="Times New Roman" pitchFamily="18" charset="0"/>
                <a:cs typeface="Times New Roman" pitchFamily="18" charset="0"/>
              </a:rPr>
              <a:t>-</a:t>
            </a:r>
            <a:r>
              <a:rPr lang="ru-RU" u="sng" dirty="0">
                <a:solidFill>
                  <a:srgbClr val="000000"/>
                </a:solidFill>
                <a:latin typeface="Calibri" pitchFamily="34" charset="0"/>
                <a:ea typeface="Times New Roman" pitchFamily="18" charset="0"/>
                <a:cs typeface="Times New Roman" pitchFamily="18" charset="0"/>
              </a:rPr>
              <a:t>Родители</a:t>
            </a:r>
            <a:r>
              <a:rPr lang="ru-RU" dirty="0">
                <a:solidFill>
                  <a:srgbClr val="000000"/>
                </a:solidFill>
                <a:latin typeface="Calibri" pitchFamily="34" charset="0"/>
                <a:ea typeface="Times New Roman" pitchFamily="18" charset="0"/>
                <a:cs typeface="Times New Roman" pitchFamily="18" charset="0"/>
              </a:rPr>
              <a:t> стали активными участниками проекта, желающими помочь педагогам в его реализации.</a:t>
            </a:r>
            <a:endParaRPr lang="ru-RU" sz="2400" dirty="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ToMoC\Desktop\Screenshot_20250131-114146_Yandex.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sp>
        <p:nvSpPr>
          <p:cNvPr id="4" name="Прямоугольник 3"/>
          <p:cNvSpPr/>
          <p:nvPr/>
        </p:nvSpPr>
        <p:spPr>
          <a:xfrm>
            <a:off x="285720" y="335846"/>
            <a:ext cx="6572280" cy="369332"/>
          </a:xfrm>
          <a:prstGeom prst="rect">
            <a:avLst/>
          </a:prstGeom>
        </p:spPr>
        <p:txBody>
          <a:bodyPr wrap="square">
            <a:spAutoFit/>
          </a:bodyPr>
          <a:lstStyle/>
          <a:p>
            <a:pPr lvl="0" algn="just" fontAlgn="base">
              <a:spcBef>
                <a:spcPct val="0"/>
              </a:spcBef>
              <a:spcAft>
                <a:spcPct val="0"/>
              </a:spcAft>
            </a:pPr>
            <a:r>
              <a:rPr lang="ru-RU" b="1" i="1" u="sng" dirty="0" smtClean="0">
                <a:solidFill>
                  <a:srgbClr val="333333"/>
                </a:solidFill>
                <a:latin typeface="Calibri" pitchFamily="34" charset="0"/>
                <a:ea typeface="Times New Roman" pitchFamily="18" charset="0"/>
                <a:cs typeface="Times New Roman" pitchFamily="18" charset="0"/>
              </a:rPr>
              <a:t> </a:t>
            </a:r>
            <a:endParaRPr lang="ru-RU" sz="2400" dirty="0" smtClean="0">
              <a:latin typeface="Arial" pitchFamily="34" charset="0"/>
              <a:cs typeface="Arial" pitchFamily="34" charset="0"/>
            </a:endParaRPr>
          </a:p>
        </p:txBody>
      </p:sp>
      <p:sp>
        <p:nvSpPr>
          <p:cNvPr id="5" name="Прямоугольник 4"/>
          <p:cNvSpPr/>
          <p:nvPr/>
        </p:nvSpPr>
        <p:spPr>
          <a:xfrm>
            <a:off x="428596" y="428604"/>
            <a:ext cx="6429404" cy="4524315"/>
          </a:xfrm>
          <a:prstGeom prst="rect">
            <a:avLst/>
          </a:prstGeom>
        </p:spPr>
        <p:txBody>
          <a:bodyPr wrap="square">
            <a:spAutoFit/>
          </a:bodyPr>
          <a:lstStyle/>
          <a:p>
            <a:pPr lvl="0" algn="just" fontAlgn="base">
              <a:spcBef>
                <a:spcPct val="0"/>
              </a:spcBef>
              <a:spcAft>
                <a:spcPct val="0"/>
              </a:spcAft>
            </a:pPr>
            <a:r>
              <a:rPr lang="ru-RU" dirty="0" smtClean="0">
                <a:solidFill>
                  <a:srgbClr val="000000"/>
                </a:solidFill>
                <a:latin typeface="Times New Roman" pitchFamily="18" charset="0"/>
                <a:ea typeface="Times New Roman" pitchFamily="18" charset="0"/>
                <a:cs typeface="Times New Roman" pitchFamily="18" charset="0"/>
              </a:rPr>
              <a:t>Наша работа складывалась в несколько этапов:</a:t>
            </a:r>
          </a:p>
          <a:p>
            <a:pPr lvl="0" algn="just" fontAlgn="base">
              <a:spcBef>
                <a:spcPct val="0"/>
              </a:spcBef>
              <a:spcAft>
                <a:spcPct val="0"/>
              </a:spcAft>
            </a:pPr>
            <a:endParaRPr lang="ru-RU" dirty="0" smtClean="0">
              <a:latin typeface="Times New Roman" pitchFamily="18" charset="0"/>
              <a:cs typeface="Times New Roman" pitchFamily="18" charset="0"/>
            </a:endParaRPr>
          </a:p>
          <a:p>
            <a:pPr marL="342900" lvl="0" indent="-342900" algn="just" eaLnBrk="0" fontAlgn="base" hangingPunct="0">
              <a:spcBef>
                <a:spcPct val="0"/>
              </a:spcBef>
              <a:spcAft>
                <a:spcPct val="0"/>
              </a:spcAft>
              <a:buFontTx/>
              <a:buAutoNum type="arabicPeriod"/>
            </a:pPr>
            <a:r>
              <a:rPr lang="ru-RU" b="1" dirty="0" smtClean="0">
                <a:solidFill>
                  <a:srgbClr val="000000"/>
                </a:solidFill>
                <a:latin typeface="Times New Roman" pitchFamily="18" charset="0"/>
                <a:ea typeface="Times New Roman" pitchFamily="18" charset="0"/>
                <a:cs typeface="Times New Roman" pitchFamily="18" charset="0"/>
              </a:rPr>
              <a:t>Организационно-подготовительный</a:t>
            </a:r>
            <a:r>
              <a:rPr lang="ru-RU" dirty="0" smtClean="0">
                <a:solidFill>
                  <a:srgbClr val="000000"/>
                </a:solidFill>
                <a:latin typeface="Times New Roman" pitchFamily="18" charset="0"/>
                <a:ea typeface="Times New Roman" pitchFamily="18" charset="0"/>
                <a:cs typeface="Times New Roman" pitchFamily="18" charset="0"/>
              </a:rPr>
              <a:t> - где мы рассуждали о том, кто такой герой, какими качествами он должен обладать; разделили понятия ложного и истинного героизма; что считалось подвигом в разные исторические интервалы. Планировали дальнейшее развитие проекта.</a:t>
            </a:r>
          </a:p>
          <a:p>
            <a:pPr marL="342900" lvl="0" indent="-342900" algn="just" eaLnBrk="0" fontAlgn="base" hangingPunct="0">
              <a:spcBef>
                <a:spcPct val="0"/>
              </a:spcBef>
              <a:spcAft>
                <a:spcPct val="0"/>
              </a:spcAft>
              <a:buFontTx/>
              <a:buAutoNum type="arabicPeriod"/>
            </a:pPr>
            <a:endParaRPr lang="ru-RU" dirty="0" smtClean="0">
              <a:solidFill>
                <a:srgbClr val="000000"/>
              </a:solidFill>
              <a:latin typeface="Times New Roman" pitchFamily="18" charset="0"/>
              <a:ea typeface="Times New Roman" pitchFamily="18" charset="0"/>
              <a:cs typeface="Times New Roman" pitchFamily="18" charset="0"/>
            </a:endParaRPr>
          </a:p>
          <a:p>
            <a:pPr marL="342900" lvl="0" indent="-342900" algn="just" eaLnBrk="0" fontAlgn="base" hangingPunct="0">
              <a:spcBef>
                <a:spcPct val="0"/>
              </a:spcBef>
              <a:spcAft>
                <a:spcPct val="0"/>
              </a:spcAft>
              <a:buFontTx/>
              <a:buAutoNum type="arabicPeriod"/>
            </a:pPr>
            <a:r>
              <a:rPr lang="ru-RU" b="1" dirty="0" smtClean="0">
                <a:solidFill>
                  <a:srgbClr val="000000"/>
                </a:solidFill>
                <a:latin typeface="Times New Roman" pitchFamily="18" charset="0"/>
                <a:ea typeface="Times New Roman" pitchFamily="18" charset="0"/>
                <a:cs typeface="Times New Roman" pitchFamily="18" charset="0"/>
              </a:rPr>
              <a:t>Поисковый </a:t>
            </a:r>
            <a:r>
              <a:rPr lang="ru-RU" dirty="0" smtClean="0">
                <a:solidFill>
                  <a:srgbClr val="000000"/>
                </a:solidFill>
                <a:latin typeface="Times New Roman" pitchFamily="18" charset="0"/>
                <a:ea typeface="Times New Roman" pitchFamily="18" charset="0"/>
                <a:cs typeface="Times New Roman" pitchFamily="18" charset="0"/>
              </a:rPr>
              <a:t>- где мы собирали информацию о педагоге-писателе и готовили о нем сообщение.</a:t>
            </a:r>
          </a:p>
          <a:p>
            <a:pPr lvl="0" algn="just" eaLnBrk="0" fontAlgn="base" hangingPunct="0">
              <a:spcBef>
                <a:spcPct val="0"/>
              </a:spcBef>
              <a:spcAft>
                <a:spcPct val="0"/>
              </a:spcAft>
            </a:pPr>
            <a:endParaRPr lang="ru-RU" dirty="0" smtClean="0">
              <a:latin typeface="Times New Roman" pitchFamily="18" charset="0"/>
              <a:cs typeface="Times New Roman" pitchFamily="18" charset="0"/>
            </a:endParaRPr>
          </a:p>
          <a:p>
            <a:pPr lvl="0" algn="just" eaLnBrk="0" fontAlgn="base" hangingPunct="0">
              <a:spcBef>
                <a:spcPct val="0"/>
              </a:spcBef>
              <a:spcAft>
                <a:spcPct val="0"/>
              </a:spcAft>
            </a:pPr>
            <a:r>
              <a:rPr lang="ru-RU" b="1" dirty="0" smtClean="0">
                <a:solidFill>
                  <a:srgbClr val="000000"/>
                </a:solidFill>
                <a:latin typeface="Times New Roman" pitchFamily="18" charset="0"/>
                <a:ea typeface="Times New Roman" pitchFamily="18" charset="0"/>
                <a:cs typeface="Times New Roman" pitchFamily="18" charset="0"/>
              </a:rPr>
              <a:t>3.</a:t>
            </a:r>
            <a:r>
              <a:rPr lang="ru-RU" dirty="0" smtClean="0">
                <a:solidFill>
                  <a:srgbClr val="000000"/>
                </a:solidFill>
                <a:latin typeface="Times New Roman" pitchFamily="18" charset="0"/>
                <a:ea typeface="Times New Roman" pitchFamily="18" charset="0"/>
                <a:cs typeface="Times New Roman" pitchFamily="18" charset="0"/>
              </a:rPr>
              <a:t> </a:t>
            </a:r>
            <a:r>
              <a:rPr lang="ru-RU" b="1" dirty="0" smtClean="0">
                <a:solidFill>
                  <a:srgbClr val="000000"/>
                </a:solidFill>
                <a:latin typeface="Times New Roman" pitchFamily="18" charset="0"/>
                <a:ea typeface="Times New Roman" pitchFamily="18" charset="0"/>
                <a:cs typeface="Times New Roman" pitchFamily="18" charset="0"/>
              </a:rPr>
              <a:t>Итоговый</a:t>
            </a:r>
            <a:r>
              <a:rPr lang="ru-RU" dirty="0" smtClean="0">
                <a:solidFill>
                  <a:srgbClr val="000000"/>
                </a:solidFill>
                <a:latin typeface="Times New Roman" pitchFamily="18" charset="0"/>
                <a:ea typeface="Times New Roman" pitchFamily="18" charset="0"/>
                <a:cs typeface="Times New Roman" pitchFamily="18" charset="0"/>
              </a:rPr>
              <a:t> - вместе с педагогами, воспитанниками старшей группы «Солнышко» и их родителями (законными представителями) подготовили мероприятие о Ветеране педагогического труда </a:t>
            </a:r>
            <a:r>
              <a:rPr lang="ru-RU" dirty="0" err="1" smtClean="0">
                <a:solidFill>
                  <a:srgbClr val="000000"/>
                </a:solidFill>
                <a:latin typeface="Times New Roman" pitchFamily="18" charset="0"/>
                <a:ea typeface="Times New Roman" pitchFamily="18" charset="0"/>
                <a:cs typeface="Times New Roman" pitchFamily="18" charset="0"/>
              </a:rPr>
              <a:t>Мамаеве</a:t>
            </a:r>
            <a:r>
              <a:rPr lang="ru-RU" dirty="0" smtClean="0">
                <a:solidFill>
                  <a:srgbClr val="000000"/>
                </a:solidFill>
                <a:latin typeface="Times New Roman" pitchFamily="18" charset="0"/>
                <a:ea typeface="Times New Roman" pitchFamily="18" charset="0"/>
                <a:cs typeface="Times New Roman" pitchFamily="18" charset="0"/>
              </a:rPr>
              <a:t> 	А.Х. и рассказали о них учащимся нашей школы.</a:t>
            </a:r>
            <a:endParaRPr lang="ru-RU"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ToMoC\Desktop\Screenshot_20250131-114146_Yandex.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sp>
        <p:nvSpPr>
          <p:cNvPr id="4" name="Прямоугольник 3"/>
          <p:cNvSpPr/>
          <p:nvPr/>
        </p:nvSpPr>
        <p:spPr>
          <a:xfrm>
            <a:off x="285720" y="335846"/>
            <a:ext cx="6572280" cy="369332"/>
          </a:xfrm>
          <a:prstGeom prst="rect">
            <a:avLst/>
          </a:prstGeom>
        </p:spPr>
        <p:txBody>
          <a:bodyPr wrap="square">
            <a:spAutoFit/>
          </a:bodyPr>
          <a:lstStyle/>
          <a:p>
            <a:pPr lvl="0" algn="just" fontAlgn="base">
              <a:spcBef>
                <a:spcPct val="0"/>
              </a:spcBef>
              <a:spcAft>
                <a:spcPct val="0"/>
              </a:spcAft>
            </a:pPr>
            <a:r>
              <a:rPr lang="ru-RU" b="1" i="1" u="sng" dirty="0" smtClean="0">
                <a:solidFill>
                  <a:srgbClr val="333333"/>
                </a:solidFill>
                <a:latin typeface="Calibri" pitchFamily="34" charset="0"/>
                <a:ea typeface="Times New Roman" pitchFamily="18" charset="0"/>
                <a:cs typeface="Times New Roman" pitchFamily="18" charset="0"/>
              </a:rPr>
              <a:t> </a:t>
            </a:r>
            <a:endParaRPr lang="ru-RU" sz="2400" dirty="0" smtClean="0">
              <a:latin typeface="Arial" pitchFamily="34" charset="0"/>
              <a:cs typeface="Arial" pitchFamily="34" charset="0"/>
            </a:endParaRPr>
          </a:p>
        </p:txBody>
      </p:sp>
      <p:sp>
        <p:nvSpPr>
          <p:cNvPr id="5" name="Прямоугольник 4"/>
          <p:cNvSpPr/>
          <p:nvPr/>
        </p:nvSpPr>
        <p:spPr>
          <a:xfrm>
            <a:off x="428596" y="428604"/>
            <a:ext cx="6429404" cy="369332"/>
          </a:xfrm>
          <a:prstGeom prst="rect">
            <a:avLst/>
          </a:prstGeom>
        </p:spPr>
        <p:txBody>
          <a:bodyPr wrap="square">
            <a:spAutoFit/>
          </a:bodyPr>
          <a:lstStyle/>
          <a:p>
            <a:pPr lvl="0" algn="just" fontAlgn="base">
              <a:spcBef>
                <a:spcPct val="0"/>
              </a:spcBef>
              <a:spcAft>
                <a:spcPct val="0"/>
              </a:spcAft>
            </a:pPr>
            <a:r>
              <a:rPr lang="ru-RU" dirty="0" smtClean="0">
                <a:solidFill>
                  <a:srgbClr val="000000"/>
                </a:solidFill>
                <a:latin typeface="Times New Roman" pitchFamily="18" charset="0"/>
                <a:ea typeface="Times New Roman" pitchFamily="18" charset="0"/>
                <a:cs typeface="Times New Roman" pitchFamily="18" charset="0"/>
              </a:rPr>
              <a:t> </a:t>
            </a:r>
            <a:endParaRPr lang="ru-RU" dirty="0" smtClean="0">
              <a:latin typeface="Times New Roman" pitchFamily="18" charset="0"/>
              <a:cs typeface="Times New Roman" pitchFamily="18" charset="0"/>
            </a:endParaRPr>
          </a:p>
        </p:txBody>
      </p:sp>
      <p:sp>
        <p:nvSpPr>
          <p:cNvPr id="6" name="Прямоугольник 5"/>
          <p:cNvSpPr/>
          <p:nvPr/>
        </p:nvSpPr>
        <p:spPr>
          <a:xfrm>
            <a:off x="357158" y="285727"/>
            <a:ext cx="8215370" cy="5355312"/>
          </a:xfrm>
          <a:prstGeom prst="rect">
            <a:avLst/>
          </a:prstGeom>
        </p:spPr>
        <p:txBody>
          <a:bodyPr wrap="square">
            <a:spAutoFit/>
          </a:bodyPr>
          <a:lstStyle/>
          <a:p>
            <a:pPr lvl="0" algn="just" fontAlgn="base">
              <a:spcBef>
                <a:spcPct val="0"/>
              </a:spcBef>
              <a:spcAft>
                <a:spcPct val="0"/>
              </a:spcAft>
            </a:pPr>
            <a:r>
              <a:rPr lang="ru-RU" b="1" dirty="0" smtClean="0">
                <a:solidFill>
                  <a:srgbClr val="000000"/>
                </a:solidFill>
                <a:latin typeface="Times New Roman" pitchFamily="18" charset="0"/>
                <a:ea typeface="Times New Roman" pitchFamily="18" charset="0"/>
                <a:cs typeface="Times New Roman" pitchFamily="18" charset="0"/>
              </a:rPr>
              <a:t>I. Организационно-подготовительный этап. Герой 21 века: кто он?</a:t>
            </a:r>
            <a:endParaRPr lang="ru-RU" dirty="0" smtClean="0">
              <a:latin typeface="Times New Roman" pitchFamily="18" charset="0"/>
              <a:cs typeface="Times New Roman" pitchFamily="18" charset="0"/>
            </a:endParaRPr>
          </a:p>
          <a:p>
            <a:pPr lvl="0" algn="just" eaLnBrk="0" fontAlgn="base" hangingPunct="0">
              <a:spcBef>
                <a:spcPct val="0"/>
              </a:spcBef>
              <a:spcAft>
                <a:spcPct val="0"/>
              </a:spcAft>
            </a:pPr>
            <a:r>
              <a:rPr lang="ru-RU" dirty="0" smtClean="0">
                <a:solidFill>
                  <a:srgbClr val="000000"/>
                </a:solidFill>
                <a:latin typeface="Times New Roman" pitchFamily="18" charset="0"/>
                <a:ea typeface="Times New Roman" pitchFamily="18" charset="0"/>
                <a:cs typeface="Times New Roman" pitchFamily="18" charset="0"/>
              </a:rPr>
              <a:t>Понятие истинного героизма, как и любви, доброты, порядочности, благородства, милосердия и других человеческих ценностей, вечно.</a:t>
            </a:r>
          </a:p>
          <a:p>
            <a:pPr lvl="0" algn="just" eaLnBrk="0" fontAlgn="base" hangingPunct="0">
              <a:spcBef>
                <a:spcPct val="0"/>
              </a:spcBef>
              <a:spcAft>
                <a:spcPct val="0"/>
              </a:spcAft>
            </a:pPr>
            <a:r>
              <a:rPr lang="ru-RU" dirty="0" smtClean="0">
                <a:solidFill>
                  <a:srgbClr val="000000"/>
                </a:solidFill>
                <a:latin typeface="Times New Roman" pitchFamily="18" charset="0"/>
                <a:ea typeface="Times New Roman" pitchFamily="18" charset="0"/>
                <a:cs typeface="Times New Roman" pitchFamily="18" charset="0"/>
              </a:rPr>
              <a:t>               Каков же он, герой 21 столетия? Мы считаем, что это человек, который готов, прежде всего, на самопожертвование. Впрочем, это не открытие, а та же самая вечная ценность, которая отличала героев во все века. К этому добавляется мужество, сила духа, готовность, не задумываясь, помочь людям в трудную минуту.</a:t>
            </a:r>
          </a:p>
          <a:p>
            <a:pPr lvl="0" algn="just" eaLnBrk="0" fontAlgn="base" hangingPunct="0">
              <a:spcBef>
                <a:spcPct val="0"/>
              </a:spcBef>
              <a:spcAft>
                <a:spcPct val="0"/>
              </a:spcAft>
            </a:pPr>
            <a:r>
              <a:rPr lang="ru-RU" dirty="0" smtClean="0">
                <a:latin typeface="Times New Roman" pitchFamily="18" charset="0"/>
                <a:cs typeface="Times New Roman" pitchFamily="18" charset="0"/>
              </a:rPr>
              <a:t> На вопрос «Кого Вы считаете героем 21 века?» так сразу, с ходу, очень сложно ответить. Этот вопрос требует осмысленного и обдуманного ответа! Крайне трудно обозначить какой-то определенный стереотип героя, так как для каждого человека на определенном этапе жизни существует свой герой. Оценивая субъективно, можно с твердой уверенностью сказать, что у каждого человека свой идеал. Так, понятие «Герой» часто отождествляют с понятием «Идеал». Для малышей – это добрая фея или доблестный рыцарь, для детей средней школы – это, в большинстве случаев, звезды экранов; для старшеклассников – это, вполне вероятно, старшие товарищи! Для студентов – бизнесмены, политики, иногда даже ученые! Герои для нас – это те люди, на которых мы хотели бы быть похожими, те люди, которыми мы восхищаемся, которыми мы гордимся!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ToMoC\Desktop\Screenshot_20250131-114146_Yandex.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sp>
        <p:nvSpPr>
          <p:cNvPr id="4" name="Прямоугольник 3"/>
          <p:cNvSpPr/>
          <p:nvPr/>
        </p:nvSpPr>
        <p:spPr>
          <a:xfrm>
            <a:off x="285720" y="335846"/>
            <a:ext cx="6572280" cy="369332"/>
          </a:xfrm>
          <a:prstGeom prst="rect">
            <a:avLst/>
          </a:prstGeom>
        </p:spPr>
        <p:txBody>
          <a:bodyPr wrap="square">
            <a:spAutoFit/>
          </a:bodyPr>
          <a:lstStyle/>
          <a:p>
            <a:pPr lvl="0" algn="just" fontAlgn="base">
              <a:spcBef>
                <a:spcPct val="0"/>
              </a:spcBef>
              <a:spcAft>
                <a:spcPct val="0"/>
              </a:spcAft>
            </a:pPr>
            <a:r>
              <a:rPr lang="ru-RU" b="1" i="1" u="sng" dirty="0" smtClean="0">
                <a:solidFill>
                  <a:srgbClr val="333333"/>
                </a:solidFill>
                <a:latin typeface="Calibri" pitchFamily="34" charset="0"/>
                <a:ea typeface="Times New Roman" pitchFamily="18" charset="0"/>
                <a:cs typeface="Times New Roman" pitchFamily="18" charset="0"/>
              </a:rPr>
              <a:t> </a:t>
            </a:r>
            <a:endParaRPr lang="ru-RU" sz="2400" dirty="0" smtClean="0">
              <a:latin typeface="Arial" pitchFamily="34" charset="0"/>
              <a:cs typeface="Arial" pitchFamily="34" charset="0"/>
            </a:endParaRPr>
          </a:p>
        </p:txBody>
      </p:sp>
      <p:sp>
        <p:nvSpPr>
          <p:cNvPr id="5" name="Прямоугольник 4"/>
          <p:cNvSpPr/>
          <p:nvPr/>
        </p:nvSpPr>
        <p:spPr>
          <a:xfrm>
            <a:off x="428596" y="428604"/>
            <a:ext cx="6429404" cy="369332"/>
          </a:xfrm>
          <a:prstGeom prst="rect">
            <a:avLst/>
          </a:prstGeom>
        </p:spPr>
        <p:txBody>
          <a:bodyPr wrap="square">
            <a:spAutoFit/>
          </a:bodyPr>
          <a:lstStyle/>
          <a:p>
            <a:pPr lvl="0" algn="just" fontAlgn="base">
              <a:spcBef>
                <a:spcPct val="0"/>
              </a:spcBef>
              <a:spcAft>
                <a:spcPct val="0"/>
              </a:spcAft>
            </a:pPr>
            <a:r>
              <a:rPr lang="ru-RU" dirty="0" smtClean="0">
                <a:solidFill>
                  <a:srgbClr val="000000"/>
                </a:solidFill>
                <a:latin typeface="Times New Roman" pitchFamily="18" charset="0"/>
                <a:ea typeface="Times New Roman" pitchFamily="18" charset="0"/>
                <a:cs typeface="Times New Roman" pitchFamily="18" charset="0"/>
              </a:rPr>
              <a:t> </a:t>
            </a:r>
            <a:endParaRPr lang="ru-RU" dirty="0" smtClean="0">
              <a:latin typeface="Times New Roman" pitchFamily="18" charset="0"/>
              <a:cs typeface="Times New Roman" pitchFamily="18" charset="0"/>
            </a:endParaRPr>
          </a:p>
        </p:txBody>
      </p:sp>
      <p:sp>
        <p:nvSpPr>
          <p:cNvPr id="6" name="Прямоугольник 5"/>
          <p:cNvSpPr/>
          <p:nvPr/>
        </p:nvSpPr>
        <p:spPr>
          <a:xfrm>
            <a:off x="285720" y="474345"/>
            <a:ext cx="6743760" cy="3970318"/>
          </a:xfrm>
          <a:prstGeom prst="rect">
            <a:avLst/>
          </a:prstGeom>
        </p:spPr>
        <p:txBody>
          <a:bodyPr wrap="square">
            <a:spAutoFit/>
          </a:bodyPr>
          <a:lstStyle/>
          <a:p>
            <a:pPr lvl="0" fontAlgn="base">
              <a:spcBef>
                <a:spcPct val="0"/>
              </a:spcBef>
              <a:spcAft>
                <a:spcPct val="0"/>
              </a:spcAft>
            </a:pPr>
            <a:r>
              <a:rPr lang="ru-RU" dirty="0" smtClean="0">
                <a:solidFill>
                  <a:srgbClr val="000000"/>
                </a:solidFill>
                <a:latin typeface="Calibri" pitchFamily="34" charset="0"/>
                <a:ea typeface="Times New Roman" pitchFamily="18" charset="0"/>
                <a:cs typeface="Times New Roman" pitchFamily="18" charset="0"/>
              </a:rPr>
              <a:t> </a:t>
            </a:r>
            <a:r>
              <a:rPr lang="ru-RU" dirty="0" smtClean="0">
                <a:solidFill>
                  <a:srgbClr val="000000"/>
                </a:solidFill>
                <a:latin typeface="Times New Roman" pitchFamily="18" charset="0"/>
                <a:ea typeface="Times New Roman" pitchFamily="18" charset="0"/>
                <a:cs typeface="Times New Roman" pitchFamily="18" charset="0"/>
              </a:rPr>
              <a:t>Есть люди, о которых знаем не только мы и наши близкие, но которыми восхищается вся страна и даже весь мир! </a:t>
            </a:r>
            <a:br>
              <a:rPr lang="ru-RU" dirty="0" smtClean="0">
                <a:solidFill>
                  <a:srgbClr val="000000"/>
                </a:solidFill>
                <a:latin typeface="Times New Roman" pitchFamily="18" charset="0"/>
                <a:ea typeface="Times New Roman" pitchFamily="18" charset="0"/>
                <a:cs typeface="Times New Roman" pitchFamily="18" charset="0"/>
              </a:rPr>
            </a:br>
            <a:r>
              <a:rPr lang="ru-RU" dirty="0" smtClean="0">
                <a:solidFill>
                  <a:srgbClr val="000000"/>
                </a:solidFill>
                <a:latin typeface="Times New Roman" pitchFamily="18" charset="0"/>
                <a:ea typeface="Times New Roman" pitchFamily="18" charset="0"/>
                <a:cs typeface="Times New Roman" pitchFamily="18" charset="0"/>
              </a:rPr>
              <a:t>       Для нас важно также помнить имена героев и передавать из уст в уста истории их подвигов. Всё это делается для того чтобы будущие поколения знали имена героев, гордились своими предками и стремились к лучшему, а также для того чтобы в их головах всегда были примеры для подражания.</a:t>
            </a:r>
            <a:endParaRPr lang="ru-RU" dirty="0" smtClean="0">
              <a:latin typeface="Times New Roman" pitchFamily="18" charset="0"/>
              <a:cs typeface="Times New Roman" pitchFamily="18" charset="0"/>
            </a:endParaRPr>
          </a:p>
          <a:p>
            <a:pPr lvl="0" eaLnBrk="0" fontAlgn="base" hangingPunct="0">
              <a:spcBef>
                <a:spcPct val="0"/>
              </a:spcBef>
              <a:spcAft>
                <a:spcPct val="0"/>
              </a:spcAft>
            </a:pPr>
            <a:r>
              <a:rPr lang="ru-RU" dirty="0" smtClean="0">
                <a:solidFill>
                  <a:srgbClr val="000000"/>
                </a:solidFill>
                <a:latin typeface="Times New Roman" pitchFamily="18" charset="0"/>
                <a:ea typeface="Times New Roman" pitchFamily="18" charset="0"/>
                <a:cs typeface="Times New Roman" pitchFamily="18" charset="0"/>
              </a:rPr>
              <a:t>      При работе над проектом, мы определились, что будем искать информацию именно о Ветеране педагогического труда. Сперва, думали, что это будет сделать непросто, что её будет очень мало, но мы ошибались… </a:t>
            </a:r>
          </a:p>
          <a:p>
            <a:pPr lvl="0" eaLnBrk="0" fontAlgn="base" hangingPunct="0">
              <a:spcBef>
                <a:spcPct val="0"/>
              </a:spcBef>
              <a:spcAft>
                <a:spcPct val="0"/>
              </a:spcAft>
            </a:pPr>
            <a:r>
              <a:rPr lang="ru-RU" dirty="0" smtClean="0">
                <a:solidFill>
                  <a:srgbClr val="000000"/>
                </a:solidFill>
                <a:latin typeface="Times New Roman" pitchFamily="18" charset="0"/>
                <a:ea typeface="Times New Roman" pitchFamily="18" charset="0"/>
                <a:cs typeface="Times New Roman" pitchFamily="18" charset="0"/>
              </a:rPr>
              <a:t>     Дети имеют самые чистые и искренние представления о жизни, они не врут.</a:t>
            </a:r>
          </a:p>
          <a:p>
            <a:pPr lvl="0" eaLnBrk="0" fontAlgn="base" hangingPunct="0">
              <a:spcBef>
                <a:spcPct val="0"/>
              </a:spcBef>
              <a:spcAft>
                <a:spcPct val="0"/>
              </a:spcAft>
            </a:pPr>
            <a:r>
              <a:rPr lang="ru-RU" dirty="0" smtClean="0">
                <a:solidFill>
                  <a:srgbClr val="000000"/>
                </a:solidFill>
                <a:latin typeface="Times New Roman" pitchFamily="18" charset="0"/>
                <a:ea typeface="Times New Roman" pitchFamily="18" charset="0"/>
                <a:cs typeface="Times New Roman" pitchFamily="18" charset="0"/>
              </a:rPr>
              <a:t>     И самое главное - они любят каждого человека по-настоящему.</a:t>
            </a:r>
            <a:endParaRPr lang="ru-RU"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ToMoC\Desktop\Screenshot_20250131-114146_Yandex.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sp>
        <p:nvSpPr>
          <p:cNvPr id="4" name="Прямоугольник 3"/>
          <p:cNvSpPr/>
          <p:nvPr/>
        </p:nvSpPr>
        <p:spPr>
          <a:xfrm>
            <a:off x="285720" y="335846"/>
            <a:ext cx="6572280" cy="369332"/>
          </a:xfrm>
          <a:prstGeom prst="rect">
            <a:avLst/>
          </a:prstGeom>
        </p:spPr>
        <p:txBody>
          <a:bodyPr wrap="square">
            <a:spAutoFit/>
          </a:bodyPr>
          <a:lstStyle/>
          <a:p>
            <a:pPr lvl="0" algn="just" fontAlgn="base">
              <a:spcBef>
                <a:spcPct val="0"/>
              </a:spcBef>
              <a:spcAft>
                <a:spcPct val="0"/>
              </a:spcAft>
            </a:pPr>
            <a:r>
              <a:rPr lang="ru-RU" b="1" i="1" u="sng" dirty="0" smtClean="0">
                <a:solidFill>
                  <a:srgbClr val="333333"/>
                </a:solidFill>
                <a:latin typeface="Calibri" pitchFamily="34" charset="0"/>
                <a:ea typeface="Times New Roman" pitchFamily="18" charset="0"/>
                <a:cs typeface="Times New Roman" pitchFamily="18" charset="0"/>
              </a:rPr>
              <a:t> </a:t>
            </a:r>
            <a:endParaRPr lang="ru-RU" sz="2400" dirty="0" smtClean="0">
              <a:latin typeface="Arial" pitchFamily="34" charset="0"/>
              <a:cs typeface="Arial" pitchFamily="34" charset="0"/>
            </a:endParaRPr>
          </a:p>
        </p:txBody>
      </p:sp>
      <p:sp>
        <p:nvSpPr>
          <p:cNvPr id="5" name="Прямоугольник 4"/>
          <p:cNvSpPr/>
          <p:nvPr/>
        </p:nvSpPr>
        <p:spPr>
          <a:xfrm>
            <a:off x="428596" y="428604"/>
            <a:ext cx="6429404" cy="369332"/>
          </a:xfrm>
          <a:prstGeom prst="rect">
            <a:avLst/>
          </a:prstGeom>
        </p:spPr>
        <p:txBody>
          <a:bodyPr wrap="square">
            <a:spAutoFit/>
          </a:bodyPr>
          <a:lstStyle/>
          <a:p>
            <a:pPr lvl="0" algn="just" fontAlgn="base">
              <a:spcBef>
                <a:spcPct val="0"/>
              </a:spcBef>
              <a:spcAft>
                <a:spcPct val="0"/>
              </a:spcAft>
            </a:pPr>
            <a:r>
              <a:rPr lang="ru-RU" dirty="0" smtClean="0">
                <a:solidFill>
                  <a:srgbClr val="000000"/>
                </a:solidFill>
                <a:latin typeface="Times New Roman" pitchFamily="18" charset="0"/>
                <a:ea typeface="Times New Roman" pitchFamily="18" charset="0"/>
                <a:cs typeface="Times New Roman" pitchFamily="18" charset="0"/>
              </a:rPr>
              <a:t> </a:t>
            </a:r>
            <a:endParaRPr lang="ru-RU" dirty="0" smtClean="0">
              <a:latin typeface="Times New Roman" pitchFamily="18" charset="0"/>
              <a:cs typeface="Times New Roman" pitchFamily="18" charset="0"/>
            </a:endParaRPr>
          </a:p>
        </p:txBody>
      </p:sp>
      <p:sp>
        <p:nvSpPr>
          <p:cNvPr id="6" name="Прямоугольник 5"/>
          <p:cNvSpPr/>
          <p:nvPr/>
        </p:nvSpPr>
        <p:spPr>
          <a:xfrm>
            <a:off x="2403040" y="500042"/>
            <a:ext cx="4337919" cy="369332"/>
          </a:xfrm>
          <a:prstGeom prst="rect">
            <a:avLst/>
          </a:prstGeom>
        </p:spPr>
        <p:txBody>
          <a:bodyPr wrap="square">
            <a:spAutoFit/>
          </a:bodyPr>
          <a:lstStyle/>
          <a:p>
            <a:r>
              <a:rPr lang="ru-RU" altLang="ru-RU" b="1" dirty="0" smtClean="0">
                <a:latin typeface="Times New Roman" pitchFamily="18" charset="0"/>
                <a:cs typeface="Times New Roman" pitchFamily="18" charset="0"/>
              </a:rPr>
              <a:t>Этапы реализации проекта программы</a:t>
            </a:r>
            <a:endParaRPr lang="ru-RU" dirty="0"/>
          </a:p>
        </p:txBody>
      </p:sp>
      <p:sp>
        <p:nvSpPr>
          <p:cNvPr id="7" name="Прямоугольник 6"/>
          <p:cNvSpPr/>
          <p:nvPr/>
        </p:nvSpPr>
        <p:spPr>
          <a:xfrm>
            <a:off x="1643042" y="1071546"/>
            <a:ext cx="5214958" cy="646331"/>
          </a:xfrm>
          <a:prstGeom prst="rect">
            <a:avLst/>
          </a:prstGeom>
        </p:spPr>
        <p:txBody>
          <a:bodyPr wrap="square">
            <a:spAutoFit/>
          </a:bodyPr>
          <a:lstStyle/>
          <a:p>
            <a:pPr algn="ctr"/>
            <a:r>
              <a:rPr lang="ru-RU" altLang="ru-RU" dirty="0" smtClean="0">
                <a:latin typeface="Arial" pitchFamily="34" charset="0"/>
                <a:ea typeface="Times New Roman" pitchFamily="18" charset="0"/>
                <a:cs typeface="Arial" pitchFamily="34" charset="0"/>
              </a:rPr>
              <a:t>Реализация проекта рассчитана на 19 недель:</a:t>
            </a:r>
          </a:p>
          <a:p>
            <a:pPr algn="ctr"/>
            <a:r>
              <a:rPr lang="ru-RU" altLang="ru-RU" dirty="0" smtClean="0">
                <a:latin typeface="Arial" pitchFamily="34" charset="0"/>
                <a:ea typeface="Times New Roman" pitchFamily="18" charset="0"/>
                <a:cs typeface="Arial" pitchFamily="34" charset="0"/>
              </a:rPr>
              <a:t> с 09.01 по 23.05.2025г.</a:t>
            </a:r>
            <a:endParaRPr lang="ru-RU" dirty="0"/>
          </a:p>
        </p:txBody>
      </p:sp>
      <p:graphicFrame>
        <p:nvGraphicFramePr>
          <p:cNvPr id="8" name="Таблица 7"/>
          <p:cNvGraphicFramePr>
            <a:graphicFrameLocks noGrp="1"/>
          </p:cNvGraphicFramePr>
          <p:nvPr/>
        </p:nvGraphicFramePr>
        <p:xfrm>
          <a:off x="428596" y="1873283"/>
          <a:ext cx="6786610" cy="3413104"/>
        </p:xfrm>
        <a:graphic>
          <a:graphicData uri="http://schemas.openxmlformats.org/drawingml/2006/table">
            <a:tbl>
              <a:tblPr/>
              <a:tblGrid>
                <a:gridCol w="579176">
                  <a:extLst>
                    <a:ext uri="{9D8B030D-6E8A-4147-A177-3AD203B41FA5}">
                      <a16:colId xmlns:a16="http://schemas.microsoft.com/office/drawing/2014/main" val="20000"/>
                    </a:ext>
                  </a:extLst>
                </a:gridCol>
                <a:gridCol w="2814129">
                  <a:extLst>
                    <a:ext uri="{9D8B030D-6E8A-4147-A177-3AD203B41FA5}">
                      <a16:colId xmlns:a16="http://schemas.microsoft.com/office/drawing/2014/main" val="20001"/>
                    </a:ext>
                  </a:extLst>
                </a:gridCol>
                <a:gridCol w="1697346">
                  <a:extLst>
                    <a:ext uri="{9D8B030D-6E8A-4147-A177-3AD203B41FA5}">
                      <a16:colId xmlns:a16="http://schemas.microsoft.com/office/drawing/2014/main" val="20002"/>
                    </a:ext>
                  </a:extLst>
                </a:gridCol>
                <a:gridCol w="1695959">
                  <a:extLst>
                    <a:ext uri="{9D8B030D-6E8A-4147-A177-3AD203B41FA5}">
                      <a16:colId xmlns:a16="http://schemas.microsoft.com/office/drawing/2014/main" val="20003"/>
                    </a:ext>
                  </a:extLst>
                </a:gridCol>
              </a:tblGrid>
              <a:tr h="551397">
                <a:tc>
                  <a:txBody>
                    <a:bodyPr/>
                    <a:lstStyle>
                      <a:lvl1pPr defTabSz="457200">
                        <a:spcBef>
                          <a:spcPts val="1000"/>
                        </a:spcBef>
                        <a:buClr>
                          <a:schemeClr val="accent1"/>
                        </a:buClr>
                        <a:buSzPct val="80000"/>
                        <a:buFont typeface="Wingdings 3" pitchFamily="18" charset="2"/>
                        <a:defRPr sz="1600">
                          <a:solidFill>
                            <a:srgbClr val="404040"/>
                          </a:solidFill>
                          <a:latin typeface="Trebuchet MS" pitchFamily="34" charset="0"/>
                        </a:defRPr>
                      </a:lvl1pPr>
                      <a:lvl2pPr marL="742950" indent="-285750" defTabSz="457200">
                        <a:spcBef>
                          <a:spcPts val="1000"/>
                        </a:spcBef>
                        <a:buClr>
                          <a:schemeClr val="accent1"/>
                        </a:buClr>
                        <a:buSzPct val="80000"/>
                        <a:buFont typeface="Wingdings 3" pitchFamily="18" charset="2"/>
                        <a:defRPr sz="1400">
                          <a:solidFill>
                            <a:srgbClr val="404040"/>
                          </a:solidFill>
                          <a:latin typeface="Trebuchet MS" pitchFamily="34" charset="0"/>
                        </a:defRPr>
                      </a:lvl2pPr>
                      <a:lvl3pPr marL="1143000" indent="-228600" defTabSz="457200">
                        <a:spcBef>
                          <a:spcPts val="1000"/>
                        </a:spcBef>
                        <a:buClr>
                          <a:schemeClr val="accent1"/>
                        </a:buClr>
                        <a:buSzPct val="80000"/>
                        <a:buFont typeface="Wingdings 3" pitchFamily="18" charset="2"/>
                        <a:defRPr sz="1200">
                          <a:solidFill>
                            <a:srgbClr val="404040"/>
                          </a:solidFill>
                          <a:latin typeface="Trebuchet MS" pitchFamily="34" charset="0"/>
                        </a:defRPr>
                      </a:lvl3pPr>
                      <a:lvl4pPr marL="1600200" indent="-228600" defTabSz="457200">
                        <a:spcBef>
                          <a:spcPts val="1000"/>
                        </a:spcBef>
                        <a:buClr>
                          <a:schemeClr val="accent1"/>
                        </a:buClr>
                        <a:buSzPct val="80000"/>
                        <a:buFont typeface="Wingdings 3" pitchFamily="18" charset="2"/>
                        <a:defRPr sz="1000">
                          <a:solidFill>
                            <a:srgbClr val="404040"/>
                          </a:solidFill>
                          <a:latin typeface="Trebuchet MS" pitchFamily="34" charset="0"/>
                        </a:defRPr>
                      </a:lvl4pPr>
                      <a:lvl5pPr marL="2057400" indent="-228600" defTabSz="457200">
                        <a:spcBef>
                          <a:spcPts val="1000"/>
                        </a:spcBef>
                        <a:buClr>
                          <a:schemeClr val="accent1"/>
                        </a:buClr>
                        <a:buSzPct val="80000"/>
                        <a:buFont typeface="Wingdings 3" pitchFamily="18" charset="2"/>
                        <a:defRPr sz="1000">
                          <a:solidFill>
                            <a:srgbClr val="404040"/>
                          </a:solidFill>
                          <a:latin typeface="Trebuchet MS" pitchFamily="34" charset="0"/>
                        </a:defRPr>
                      </a:lvl5pPr>
                      <a:lvl6pPr marL="25146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6pPr>
                      <a:lvl7pPr marL="29718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7pPr>
                      <a:lvl8pPr marL="34290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8pPr>
                      <a:lvl9pPr marL="38862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9pPr>
                    </a:lstStyle>
                    <a:p>
                      <a:pPr marL="0" marR="0" lvl="0" indent="0" algn="l" defTabSz="457200" rtl="0" eaLnBrk="1" fontAlgn="base" latinLnBrk="0" hangingPunct="1">
                        <a:lnSpc>
                          <a:spcPts val="1575"/>
                        </a:lnSpc>
                        <a:spcBef>
                          <a:spcPts val="375"/>
                        </a:spcBef>
                        <a:spcAft>
                          <a:spcPts val="375"/>
                        </a:spcAft>
                        <a:buClrTx/>
                        <a:buSzTx/>
                        <a:buFontTx/>
                        <a:buNone/>
                        <a:tabLst/>
                      </a:pPr>
                      <a:r>
                        <a:rPr kumimoji="0" lang="ru-RU" altLang="ru-RU" sz="1100" b="1" i="0" u="none" strike="noStrike" cap="none" normalizeH="0" baseline="0" dirty="0" smtClean="0">
                          <a:ln>
                            <a:noFill/>
                          </a:ln>
                          <a:solidFill>
                            <a:srgbClr val="FFFFFF"/>
                          </a:solidFill>
                          <a:effectLst/>
                          <a:latin typeface="Trebuchet MS" pitchFamily="34" charset="0"/>
                          <a:cs typeface="Arial" charset="0"/>
                        </a:rPr>
                        <a:t>№ п/п</a:t>
                      </a:r>
                      <a:endParaRPr kumimoji="0" lang="ru-RU" altLang="ru-RU" sz="1100" b="1" i="0" u="none" strike="noStrike" cap="none" normalizeH="0" baseline="0" dirty="0" smtClean="0">
                        <a:ln>
                          <a:noFill/>
                        </a:ln>
                        <a:solidFill>
                          <a:srgbClr val="FFFFFF"/>
                        </a:solidFill>
                        <a:effectLst/>
                        <a:latin typeface="Calibri" pitchFamily="34" charset="0"/>
                        <a:cs typeface="Times New Roman" pitchFamily="18"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ts val="1000"/>
                        </a:spcBef>
                        <a:buClr>
                          <a:schemeClr val="accent1"/>
                        </a:buClr>
                        <a:buSzPct val="80000"/>
                        <a:buFont typeface="Wingdings 3" pitchFamily="18" charset="2"/>
                        <a:defRPr sz="1600">
                          <a:solidFill>
                            <a:srgbClr val="404040"/>
                          </a:solidFill>
                          <a:latin typeface="Trebuchet MS" pitchFamily="34" charset="0"/>
                        </a:defRPr>
                      </a:lvl1pPr>
                      <a:lvl2pPr marL="742950" indent="-285750" defTabSz="457200">
                        <a:spcBef>
                          <a:spcPts val="1000"/>
                        </a:spcBef>
                        <a:buClr>
                          <a:schemeClr val="accent1"/>
                        </a:buClr>
                        <a:buSzPct val="80000"/>
                        <a:buFont typeface="Wingdings 3" pitchFamily="18" charset="2"/>
                        <a:defRPr sz="1400">
                          <a:solidFill>
                            <a:srgbClr val="404040"/>
                          </a:solidFill>
                          <a:latin typeface="Trebuchet MS" pitchFamily="34" charset="0"/>
                        </a:defRPr>
                      </a:lvl2pPr>
                      <a:lvl3pPr marL="1143000" indent="-228600" defTabSz="457200">
                        <a:spcBef>
                          <a:spcPts val="1000"/>
                        </a:spcBef>
                        <a:buClr>
                          <a:schemeClr val="accent1"/>
                        </a:buClr>
                        <a:buSzPct val="80000"/>
                        <a:buFont typeface="Wingdings 3" pitchFamily="18" charset="2"/>
                        <a:defRPr sz="1200">
                          <a:solidFill>
                            <a:srgbClr val="404040"/>
                          </a:solidFill>
                          <a:latin typeface="Trebuchet MS" pitchFamily="34" charset="0"/>
                        </a:defRPr>
                      </a:lvl3pPr>
                      <a:lvl4pPr marL="1600200" indent="-228600" defTabSz="457200">
                        <a:spcBef>
                          <a:spcPts val="1000"/>
                        </a:spcBef>
                        <a:buClr>
                          <a:schemeClr val="accent1"/>
                        </a:buClr>
                        <a:buSzPct val="80000"/>
                        <a:buFont typeface="Wingdings 3" pitchFamily="18" charset="2"/>
                        <a:defRPr sz="1000">
                          <a:solidFill>
                            <a:srgbClr val="404040"/>
                          </a:solidFill>
                          <a:latin typeface="Trebuchet MS" pitchFamily="34" charset="0"/>
                        </a:defRPr>
                      </a:lvl4pPr>
                      <a:lvl5pPr marL="2057400" indent="-228600" defTabSz="457200">
                        <a:spcBef>
                          <a:spcPts val="1000"/>
                        </a:spcBef>
                        <a:buClr>
                          <a:schemeClr val="accent1"/>
                        </a:buClr>
                        <a:buSzPct val="80000"/>
                        <a:buFont typeface="Wingdings 3" pitchFamily="18" charset="2"/>
                        <a:defRPr sz="1000">
                          <a:solidFill>
                            <a:srgbClr val="404040"/>
                          </a:solidFill>
                          <a:latin typeface="Trebuchet MS" pitchFamily="34" charset="0"/>
                        </a:defRPr>
                      </a:lvl5pPr>
                      <a:lvl6pPr marL="25146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6pPr>
                      <a:lvl7pPr marL="29718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7pPr>
                      <a:lvl8pPr marL="34290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8pPr>
                      <a:lvl9pPr marL="38862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9pPr>
                    </a:lstStyle>
                    <a:p>
                      <a:pPr marL="0" marR="0" lvl="0" indent="0" algn="l" defTabSz="457200" rtl="0" eaLnBrk="1" fontAlgn="base" latinLnBrk="0" hangingPunct="1">
                        <a:lnSpc>
                          <a:spcPts val="1575"/>
                        </a:lnSpc>
                        <a:spcBef>
                          <a:spcPts val="375"/>
                        </a:spcBef>
                        <a:spcAft>
                          <a:spcPts val="375"/>
                        </a:spcAft>
                        <a:buClrTx/>
                        <a:buSzTx/>
                        <a:buFontTx/>
                        <a:buNone/>
                        <a:tabLst/>
                      </a:pPr>
                      <a:r>
                        <a:rPr kumimoji="0" lang="ru-RU" altLang="ru-RU" sz="1100" b="1" i="0" u="none" strike="noStrike" cap="none" normalizeH="0" baseline="0" dirty="0" smtClean="0">
                          <a:ln>
                            <a:noFill/>
                          </a:ln>
                          <a:solidFill>
                            <a:srgbClr val="FFFFFF"/>
                          </a:solidFill>
                          <a:effectLst/>
                          <a:latin typeface="Trebuchet MS" pitchFamily="34" charset="0"/>
                          <a:cs typeface="Arial" charset="0"/>
                        </a:rPr>
                        <a:t>Этапы</a:t>
                      </a:r>
                      <a:endParaRPr kumimoji="0" lang="ru-RU" altLang="ru-RU" sz="1100" b="1" i="0" u="none" strike="noStrike" cap="none" normalizeH="0" baseline="0" dirty="0" smtClean="0">
                        <a:ln>
                          <a:noFill/>
                        </a:ln>
                        <a:solidFill>
                          <a:srgbClr val="FFFFFF"/>
                        </a:solidFill>
                        <a:effectLst/>
                        <a:latin typeface="Calibri" pitchFamily="34" charset="0"/>
                        <a:cs typeface="Times New Roman" pitchFamily="18"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ts val="1000"/>
                        </a:spcBef>
                        <a:buClr>
                          <a:schemeClr val="accent1"/>
                        </a:buClr>
                        <a:buSzPct val="80000"/>
                        <a:buFont typeface="Wingdings 3" pitchFamily="18" charset="2"/>
                        <a:defRPr sz="1600">
                          <a:solidFill>
                            <a:srgbClr val="404040"/>
                          </a:solidFill>
                          <a:latin typeface="Trebuchet MS" pitchFamily="34" charset="0"/>
                        </a:defRPr>
                      </a:lvl1pPr>
                      <a:lvl2pPr marL="742950" indent="-285750" defTabSz="457200">
                        <a:spcBef>
                          <a:spcPts val="1000"/>
                        </a:spcBef>
                        <a:buClr>
                          <a:schemeClr val="accent1"/>
                        </a:buClr>
                        <a:buSzPct val="80000"/>
                        <a:buFont typeface="Wingdings 3" pitchFamily="18" charset="2"/>
                        <a:defRPr sz="1400">
                          <a:solidFill>
                            <a:srgbClr val="404040"/>
                          </a:solidFill>
                          <a:latin typeface="Trebuchet MS" pitchFamily="34" charset="0"/>
                        </a:defRPr>
                      </a:lvl2pPr>
                      <a:lvl3pPr marL="1143000" indent="-228600" defTabSz="457200">
                        <a:spcBef>
                          <a:spcPts val="1000"/>
                        </a:spcBef>
                        <a:buClr>
                          <a:schemeClr val="accent1"/>
                        </a:buClr>
                        <a:buSzPct val="80000"/>
                        <a:buFont typeface="Wingdings 3" pitchFamily="18" charset="2"/>
                        <a:defRPr sz="1200">
                          <a:solidFill>
                            <a:srgbClr val="404040"/>
                          </a:solidFill>
                          <a:latin typeface="Trebuchet MS" pitchFamily="34" charset="0"/>
                        </a:defRPr>
                      </a:lvl3pPr>
                      <a:lvl4pPr marL="1600200" indent="-228600" defTabSz="457200">
                        <a:spcBef>
                          <a:spcPts val="1000"/>
                        </a:spcBef>
                        <a:buClr>
                          <a:schemeClr val="accent1"/>
                        </a:buClr>
                        <a:buSzPct val="80000"/>
                        <a:buFont typeface="Wingdings 3" pitchFamily="18" charset="2"/>
                        <a:defRPr sz="1000">
                          <a:solidFill>
                            <a:srgbClr val="404040"/>
                          </a:solidFill>
                          <a:latin typeface="Trebuchet MS" pitchFamily="34" charset="0"/>
                        </a:defRPr>
                      </a:lvl4pPr>
                      <a:lvl5pPr marL="2057400" indent="-228600" defTabSz="457200">
                        <a:spcBef>
                          <a:spcPts val="1000"/>
                        </a:spcBef>
                        <a:buClr>
                          <a:schemeClr val="accent1"/>
                        </a:buClr>
                        <a:buSzPct val="80000"/>
                        <a:buFont typeface="Wingdings 3" pitchFamily="18" charset="2"/>
                        <a:defRPr sz="1000">
                          <a:solidFill>
                            <a:srgbClr val="404040"/>
                          </a:solidFill>
                          <a:latin typeface="Trebuchet MS" pitchFamily="34" charset="0"/>
                        </a:defRPr>
                      </a:lvl5pPr>
                      <a:lvl6pPr marL="25146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6pPr>
                      <a:lvl7pPr marL="29718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7pPr>
                      <a:lvl8pPr marL="34290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8pPr>
                      <a:lvl9pPr marL="38862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9pPr>
                    </a:lstStyle>
                    <a:p>
                      <a:pPr marL="0" marR="0" lvl="0" indent="0" algn="l" defTabSz="457200" rtl="0" eaLnBrk="1" fontAlgn="base" latinLnBrk="0" hangingPunct="1">
                        <a:lnSpc>
                          <a:spcPts val="1575"/>
                        </a:lnSpc>
                        <a:spcBef>
                          <a:spcPts val="375"/>
                        </a:spcBef>
                        <a:spcAft>
                          <a:spcPts val="375"/>
                        </a:spcAft>
                        <a:buClrTx/>
                        <a:buSzTx/>
                        <a:buFontTx/>
                        <a:buNone/>
                        <a:tabLst/>
                      </a:pPr>
                      <a:r>
                        <a:rPr kumimoji="0" lang="ru-RU" altLang="ru-RU" sz="1100" b="1" i="0" u="none" strike="noStrike" cap="none" normalizeH="0" baseline="0" smtClean="0">
                          <a:ln>
                            <a:noFill/>
                          </a:ln>
                          <a:solidFill>
                            <a:srgbClr val="FFFFFF"/>
                          </a:solidFill>
                          <a:effectLst/>
                          <a:latin typeface="Trebuchet MS" pitchFamily="34" charset="0"/>
                          <a:cs typeface="Arial" charset="0"/>
                        </a:rPr>
                        <a:t>Цель</a:t>
                      </a:r>
                      <a:endParaRPr kumimoji="0" lang="ru-RU" altLang="ru-RU" sz="1100" b="1" i="0" u="none" strike="noStrike" cap="none" normalizeH="0" baseline="0" smtClean="0">
                        <a:ln>
                          <a:noFill/>
                        </a:ln>
                        <a:solidFill>
                          <a:srgbClr val="FFFFFF"/>
                        </a:solidFill>
                        <a:effectLst/>
                        <a:latin typeface="Calibri" pitchFamily="34" charset="0"/>
                        <a:cs typeface="Times New Roman" pitchFamily="18"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ts val="1000"/>
                        </a:spcBef>
                        <a:buClr>
                          <a:schemeClr val="accent1"/>
                        </a:buClr>
                        <a:buSzPct val="80000"/>
                        <a:buFont typeface="Wingdings 3" pitchFamily="18" charset="2"/>
                        <a:defRPr sz="1600">
                          <a:solidFill>
                            <a:srgbClr val="404040"/>
                          </a:solidFill>
                          <a:latin typeface="Trebuchet MS" pitchFamily="34" charset="0"/>
                        </a:defRPr>
                      </a:lvl1pPr>
                      <a:lvl2pPr marL="742950" indent="-285750" defTabSz="457200">
                        <a:spcBef>
                          <a:spcPts val="1000"/>
                        </a:spcBef>
                        <a:buClr>
                          <a:schemeClr val="accent1"/>
                        </a:buClr>
                        <a:buSzPct val="80000"/>
                        <a:buFont typeface="Wingdings 3" pitchFamily="18" charset="2"/>
                        <a:defRPr sz="1400">
                          <a:solidFill>
                            <a:srgbClr val="404040"/>
                          </a:solidFill>
                          <a:latin typeface="Trebuchet MS" pitchFamily="34" charset="0"/>
                        </a:defRPr>
                      </a:lvl2pPr>
                      <a:lvl3pPr marL="1143000" indent="-228600" defTabSz="457200">
                        <a:spcBef>
                          <a:spcPts val="1000"/>
                        </a:spcBef>
                        <a:buClr>
                          <a:schemeClr val="accent1"/>
                        </a:buClr>
                        <a:buSzPct val="80000"/>
                        <a:buFont typeface="Wingdings 3" pitchFamily="18" charset="2"/>
                        <a:defRPr sz="1200">
                          <a:solidFill>
                            <a:srgbClr val="404040"/>
                          </a:solidFill>
                          <a:latin typeface="Trebuchet MS" pitchFamily="34" charset="0"/>
                        </a:defRPr>
                      </a:lvl3pPr>
                      <a:lvl4pPr marL="1600200" indent="-228600" defTabSz="457200">
                        <a:spcBef>
                          <a:spcPts val="1000"/>
                        </a:spcBef>
                        <a:buClr>
                          <a:schemeClr val="accent1"/>
                        </a:buClr>
                        <a:buSzPct val="80000"/>
                        <a:buFont typeface="Wingdings 3" pitchFamily="18" charset="2"/>
                        <a:defRPr sz="1000">
                          <a:solidFill>
                            <a:srgbClr val="404040"/>
                          </a:solidFill>
                          <a:latin typeface="Trebuchet MS" pitchFamily="34" charset="0"/>
                        </a:defRPr>
                      </a:lvl4pPr>
                      <a:lvl5pPr marL="2057400" indent="-228600" defTabSz="457200">
                        <a:spcBef>
                          <a:spcPts val="1000"/>
                        </a:spcBef>
                        <a:buClr>
                          <a:schemeClr val="accent1"/>
                        </a:buClr>
                        <a:buSzPct val="80000"/>
                        <a:buFont typeface="Wingdings 3" pitchFamily="18" charset="2"/>
                        <a:defRPr sz="1000">
                          <a:solidFill>
                            <a:srgbClr val="404040"/>
                          </a:solidFill>
                          <a:latin typeface="Trebuchet MS" pitchFamily="34" charset="0"/>
                        </a:defRPr>
                      </a:lvl5pPr>
                      <a:lvl6pPr marL="25146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6pPr>
                      <a:lvl7pPr marL="29718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7pPr>
                      <a:lvl8pPr marL="34290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8pPr>
                      <a:lvl9pPr marL="38862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9pPr>
                    </a:lstStyle>
                    <a:p>
                      <a:pPr marL="0" marR="0" lvl="0" indent="0" algn="l" defTabSz="457200" rtl="0" eaLnBrk="1" fontAlgn="base" latinLnBrk="0" hangingPunct="1">
                        <a:lnSpc>
                          <a:spcPts val="1575"/>
                        </a:lnSpc>
                        <a:spcBef>
                          <a:spcPts val="375"/>
                        </a:spcBef>
                        <a:spcAft>
                          <a:spcPts val="375"/>
                        </a:spcAft>
                        <a:buClrTx/>
                        <a:buSzTx/>
                        <a:buFontTx/>
                        <a:buNone/>
                        <a:tabLst/>
                      </a:pPr>
                      <a:r>
                        <a:rPr kumimoji="0" lang="ru-RU" altLang="ru-RU" sz="1100" b="1" i="0" u="none" strike="noStrike" cap="none" normalizeH="0" baseline="0" smtClean="0">
                          <a:ln>
                            <a:noFill/>
                          </a:ln>
                          <a:solidFill>
                            <a:srgbClr val="FFFFFF"/>
                          </a:solidFill>
                          <a:effectLst/>
                          <a:latin typeface="Trebuchet MS" pitchFamily="34" charset="0"/>
                          <a:cs typeface="Arial" charset="0"/>
                        </a:rPr>
                        <a:t>Сроки</a:t>
                      </a:r>
                      <a:endParaRPr kumimoji="0" lang="ru-RU" altLang="ru-RU" sz="1100" b="1" i="0" u="none" strike="noStrike" cap="none" normalizeH="0" baseline="0" smtClean="0">
                        <a:ln>
                          <a:noFill/>
                        </a:ln>
                        <a:solidFill>
                          <a:srgbClr val="FFFFFF"/>
                        </a:solidFill>
                        <a:effectLst/>
                        <a:latin typeface="Calibri" pitchFamily="34" charset="0"/>
                        <a:cs typeface="Times New Roman" pitchFamily="18"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837460">
                <a:tc>
                  <a:txBody>
                    <a:bodyPr/>
                    <a:lstStyle>
                      <a:lvl1pPr defTabSz="457200">
                        <a:spcBef>
                          <a:spcPts val="1000"/>
                        </a:spcBef>
                        <a:buClr>
                          <a:schemeClr val="accent1"/>
                        </a:buClr>
                        <a:buSzPct val="80000"/>
                        <a:buFont typeface="Wingdings 3" pitchFamily="18" charset="2"/>
                        <a:defRPr sz="1600">
                          <a:solidFill>
                            <a:srgbClr val="404040"/>
                          </a:solidFill>
                          <a:latin typeface="Trebuchet MS" pitchFamily="34" charset="0"/>
                        </a:defRPr>
                      </a:lvl1pPr>
                      <a:lvl2pPr marL="742950" indent="-285750" defTabSz="457200">
                        <a:spcBef>
                          <a:spcPts val="1000"/>
                        </a:spcBef>
                        <a:buClr>
                          <a:schemeClr val="accent1"/>
                        </a:buClr>
                        <a:buSzPct val="80000"/>
                        <a:buFont typeface="Wingdings 3" pitchFamily="18" charset="2"/>
                        <a:defRPr sz="1400">
                          <a:solidFill>
                            <a:srgbClr val="404040"/>
                          </a:solidFill>
                          <a:latin typeface="Trebuchet MS" pitchFamily="34" charset="0"/>
                        </a:defRPr>
                      </a:lvl2pPr>
                      <a:lvl3pPr marL="1143000" indent="-228600" defTabSz="457200">
                        <a:spcBef>
                          <a:spcPts val="1000"/>
                        </a:spcBef>
                        <a:buClr>
                          <a:schemeClr val="accent1"/>
                        </a:buClr>
                        <a:buSzPct val="80000"/>
                        <a:buFont typeface="Wingdings 3" pitchFamily="18" charset="2"/>
                        <a:defRPr sz="1200">
                          <a:solidFill>
                            <a:srgbClr val="404040"/>
                          </a:solidFill>
                          <a:latin typeface="Trebuchet MS" pitchFamily="34" charset="0"/>
                        </a:defRPr>
                      </a:lvl3pPr>
                      <a:lvl4pPr marL="1600200" indent="-228600" defTabSz="457200">
                        <a:spcBef>
                          <a:spcPts val="1000"/>
                        </a:spcBef>
                        <a:buClr>
                          <a:schemeClr val="accent1"/>
                        </a:buClr>
                        <a:buSzPct val="80000"/>
                        <a:buFont typeface="Wingdings 3" pitchFamily="18" charset="2"/>
                        <a:defRPr sz="1000">
                          <a:solidFill>
                            <a:srgbClr val="404040"/>
                          </a:solidFill>
                          <a:latin typeface="Trebuchet MS" pitchFamily="34" charset="0"/>
                        </a:defRPr>
                      </a:lvl4pPr>
                      <a:lvl5pPr marL="2057400" indent="-228600" defTabSz="457200">
                        <a:spcBef>
                          <a:spcPts val="1000"/>
                        </a:spcBef>
                        <a:buClr>
                          <a:schemeClr val="accent1"/>
                        </a:buClr>
                        <a:buSzPct val="80000"/>
                        <a:buFont typeface="Wingdings 3" pitchFamily="18" charset="2"/>
                        <a:defRPr sz="1000">
                          <a:solidFill>
                            <a:srgbClr val="404040"/>
                          </a:solidFill>
                          <a:latin typeface="Trebuchet MS" pitchFamily="34" charset="0"/>
                        </a:defRPr>
                      </a:lvl5pPr>
                      <a:lvl6pPr marL="25146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6pPr>
                      <a:lvl7pPr marL="29718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7pPr>
                      <a:lvl8pPr marL="34290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8pPr>
                      <a:lvl9pPr marL="38862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9pPr>
                    </a:lstStyle>
                    <a:p>
                      <a:pPr marL="0" marR="0" lvl="0" indent="0" algn="l" defTabSz="457200" rtl="0" eaLnBrk="1" fontAlgn="base" latinLnBrk="0" hangingPunct="1">
                        <a:lnSpc>
                          <a:spcPts val="1575"/>
                        </a:lnSpc>
                        <a:spcBef>
                          <a:spcPts val="375"/>
                        </a:spcBef>
                        <a:spcAft>
                          <a:spcPts val="375"/>
                        </a:spcAft>
                        <a:buClrTx/>
                        <a:buSzTx/>
                        <a:buFontTx/>
                        <a:buNone/>
                        <a:tabLst/>
                      </a:pPr>
                      <a:r>
                        <a:rPr kumimoji="0" lang="ru-RU" altLang="ru-RU" sz="1100" b="1" i="0" u="none" strike="noStrike" cap="none" normalizeH="0" baseline="0" smtClean="0">
                          <a:ln>
                            <a:noFill/>
                          </a:ln>
                          <a:solidFill>
                            <a:srgbClr val="FFFFFF"/>
                          </a:solidFill>
                          <a:effectLst/>
                          <a:latin typeface="Trebuchet MS" pitchFamily="34" charset="0"/>
                          <a:cs typeface="Arial" charset="0"/>
                        </a:rPr>
                        <a:t>1</a:t>
                      </a:r>
                      <a:endParaRPr kumimoji="0" lang="ru-RU" altLang="ru-RU" sz="1100" b="1" i="0" u="none" strike="noStrike" cap="none" normalizeH="0" baseline="0" smtClean="0">
                        <a:ln>
                          <a:noFill/>
                        </a:ln>
                        <a:solidFill>
                          <a:srgbClr val="FFFFFF"/>
                        </a:solidFill>
                        <a:effectLst/>
                        <a:latin typeface="Calibri" pitchFamily="34" charset="0"/>
                        <a:cs typeface="Times New Roman" pitchFamily="18"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ts val="1000"/>
                        </a:spcBef>
                        <a:buClr>
                          <a:schemeClr val="accent1"/>
                        </a:buClr>
                        <a:buSzPct val="80000"/>
                        <a:buFont typeface="Wingdings 3" pitchFamily="18" charset="2"/>
                        <a:defRPr sz="1600">
                          <a:solidFill>
                            <a:srgbClr val="404040"/>
                          </a:solidFill>
                          <a:latin typeface="Trebuchet MS" pitchFamily="34" charset="0"/>
                        </a:defRPr>
                      </a:lvl1pPr>
                      <a:lvl2pPr marL="742950" indent="-285750" defTabSz="457200">
                        <a:spcBef>
                          <a:spcPts val="1000"/>
                        </a:spcBef>
                        <a:buClr>
                          <a:schemeClr val="accent1"/>
                        </a:buClr>
                        <a:buSzPct val="80000"/>
                        <a:buFont typeface="Wingdings 3" pitchFamily="18" charset="2"/>
                        <a:defRPr sz="1400">
                          <a:solidFill>
                            <a:srgbClr val="404040"/>
                          </a:solidFill>
                          <a:latin typeface="Trebuchet MS" pitchFamily="34" charset="0"/>
                        </a:defRPr>
                      </a:lvl2pPr>
                      <a:lvl3pPr marL="1143000" indent="-228600" defTabSz="457200">
                        <a:spcBef>
                          <a:spcPts val="1000"/>
                        </a:spcBef>
                        <a:buClr>
                          <a:schemeClr val="accent1"/>
                        </a:buClr>
                        <a:buSzPct val="80000"/>
                        <a:buFont typeface="Wingdings 3" pitchFamily="18" charset="2"/>
                        <a:defRPr sz="1200">
                          <a:solidFill>
                            <a:srgbClr val="404040"/>
                          </a:solidFill>
                          <a:latin typeface="Trebuchet MS" pitchFamily="34" charset="0"/>
                        </a:defRPr>
                      </a:lvl3pPr>
                      <a:lvl4pPr marL="1600200" indent="-228600" defTabSz="457200">
                        <a:spcBef>
                          <a:spcPts val="1000"/>
                        </a:spcBef>
                        <a:buClr>
                          <a:schemeClr val="accent1"/>
                        </a:buClr>
                        <a:buSzPct val="80000"/>
                        <a:buFont typeface="Wingdings 3" pitchFamily="18" charset="2"/>
                        <a:defRPr sz="1000">
                          <a:solidFill>
                            <a:srgbClr val="404040"/>
                          </a:solidFill>
                          <a:latin typeface="Trebuchet MS" pitchFamily="34" charset="0"/>
                        </a:defRPr>
                      </a:lvl4pPr>
                      <a:lvl5pPr marL="2057400" indent="-228600" defTabSz="457200">
                        <a:spcBef>
                          <a:spcPts val="1000"/>
                        </a:spcBef>
                        <a:buClr>
                          <a:schemeClr val="accent1"/>
                        </a:buClr>
                        <a:buSzPct val="80000"/>
                        <a:buFont typeface="Wingdings 3" pitchFamily="18" charset="2"/>
                        <a:defRPr sz="1000">
                          <a:solidFill>
                            <a:srgbClr val="404040"/>
                          </a:solidFill>
                          <a:latin typeface="Trebuchet MS" pitchFamily="34" charset="0"/>
                        </a:defRPr>
                      </a:lvl5pPr>
                      <a:lvl6pPr marL="25146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6pPr>
                      <a:lvl7pPr marL="29718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7pPr>
                      <a:lvl8pPr marL="34290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8pPr>
                      <a:lvl9pPr marL="38862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9pPr>
                    </a:lstStyle>
                    <a:p>
                      <a:pPr marL="0" marR="0" lvl="0" indent="0" algn="l" defTabSz="457200" rtl="0" eaLnBrk="1" fontAlgn="base" latinLnBrk="0" hangingPunct="1">
                        <a:lnSpc>
                          <a:spcPts val="1575"/>
                        </a:lnSpc>
                        <a:spcBef>
                          <a:spcPts val="375"/>
                        </a:spcBef>
                        <a:spcAft>
                          <a:spcPts val="375"/>
                        </a:spcAft>
                        <a:buClrTx/>
                        <a:buSzTx/>
                        <a:buFontTx/>
                        <a:buNone/>
                        <a:tabLst/>
                      </a:pPr>
                      <a:r>
                        <a:rPr kumimoji="0" lang="ru-RU" altLang="ru-RU" sz="1100" b="0" i="0" u="none" strike="noStrike" cap="none" normalizeH="0" baseline="0" dirty="0" smtClean="0">
                          <a:ln>
                            <a:noFill/>
                          </a:ln>
                          <a:solidFill>
                            <a:srgbClr val="000000"/>
                          </a:solidFill>
                          <a:effectLst/>
                          <a:latin typeface="Trebuchet MS" pitchFamily="34" charset="0"/>
                          <a:cs typeface="Arial" charset="0"/>
                        </a:rPr>
                        <a:t> Поисковый</a:t>
                      </a:r>
                      <a:endParaRPr kumimoji="0" lang="ru-RU" altLang="ru-RU" sz="1100" b="0" i="0" u="none" strike="noStrike" cap="none" normalizeH="0" baseline="0" dirty="0" smtClean="0">
                        <a:ln>
                          <a:noFill/>
                        </a:ln>
                        <a:solidFill>
                          <a:srgbClr val="000000"/>
                        </a:solidFill>
                        <a:effectLst/>
                        <a:latin typeface="Calibri" pitchFamily="34" charset="0"/>
                        <a:cs typeface="Times New Roman" pitchFamily="18"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9CD"/>
                    </a:solidFill>
                  </a:tcPr>
                </a:tc>
                <a:tc>
                  <a:txBody>
                    <a:bodyPr/>
                    <a:lstStyle>
                      <a:lvl1pPr defTabSz="457200">
                        <a:spcBef>
                          <a:spcPts val="1000"/>
                        </a:spcBef>
                        <a:buClr>
                          <a:schemeClr val="accent1"/>
                        </a:buClr>
                        <a:buSzPct val="80000"/>
                        <a:buFont typeface="Wingdings 3" pitchFamily="18" charset="2"/>
                        <a:defRPr sz="1600">
                          <a:solidFill>
                            <a:srgbClr val="404040"/>
                          </a:solidFill>
                          <a:latin typeface="Trebuchet MS" pitchFamily="34" charset="0"/>
                        </a:defRPr>
                      </a:lvl1pPr>
                      <a:lvl2pPr marL="742950" indent="-285750" defTabSz="457200">
                        <a:spcBef>
                          <a:spcPts val="1000"/>
                        </a:spcBef>
                        <a:buClr>
                          <a:schemeClr val="accent1"/>
                        </a:buClr>
                        <a:buSzPct val="80000"/>
                        <a:buFont typeface="Wingdings 3" pitchFamily="18" charset="2"/>
                        <a:defRPr sz="1400">
                          <a:solidFill>
                            <a:srgbClr val="404040"/>
                          </a:solidFill>
                          <a:latin typeface="Trebuchet MS" pitchFamily="34" charset="0"/>
                        </a:defRPr>
                      </a:lvl2pPr>
                      <a:lvl3pPr marL="1143000" indent="-228600" defTabSz="457200">
                        <a:spcBef>
                          <a:spcPts val="1000"/>
                        </a:spcBef>
                        <a:buClr>
                          <a:schemeClr val="accent1"/>
                        </a:buClr>
                        <a:buSzPct val="80000"/>
                        <a:buFont typeface="Wingdings 3" pitchFamily="18" charset="2"/>
                        <a:defRPr sz="1200">
                          <a:solidFill>
                            <a:srgbClr val="404040"/>
                          </a:solidFill>
                          <a:latin typeface="Trebuchet MS" pitchFamily="34" charset="0"/>
                        </a:defRPr>
                      </a:lvl3pPr>
                      <a:lvl4pPr marL="1600200" indent="-228600" defTabSz="457200">
                        <a:spcBef>
                          <a:spcPts val="1000"/>
                        </a:spcBef>
                        <a:buClr>
                          <a:schemeClr val="accent1"/>
                        </a:buClr>
                        <a:buSzPct val="80000"/>
                        <a:buFont typeface="Wingdings 3" pitchFamily="18" charset="2"/>
                        <a:defRPr sz="1000">
                          <a:solidFill>
                            <a:srgbClr val="404040"/>
                          </a:solidFill>
                          <a:latin typeface="Trebuchet MS" pitchFamily="34" charset="0"/>
                        </a:defRPr>
                      </a:lvl4pPr>
                      <a:lvl5pPr marL="2057400" indent="-228600" defTabSz="457200">
                        <a:spcBef>
                          <a:spcPts val="1000"/>
                        </a:spcBef>
                        <a:buClr>
                          <a:schemeClr val="accent1"/>
                        </a:buClr>
                        <a:buSzPct val="80000"/>
                        <a:buFont typeface="Wingdings 3" pitchFamily="18" charset="2"/>
                        <a:defRPr sz="1000">
                          <a:solidFill>
                            <a:srgbClr val="404040"/>
                          </a:solidFill>
                          <a:latin typeface="Trebuchet MS" pitchFamily="34" charset="0"/>
                        </a:defRPr>
                      </a:lvl5pPr>
                      <a:lvl6pPr marL="25146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6pPr>
                      <a:lvl7pPr marL="29718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7pPr>
                      <a:lvl8pPr marL="34290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8pPr>
                      <a:lvl9pPr marL="38862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9pPr>
                    </a:lstStyle>
                    <a:p>
                      <a:pPr marL="0" marR="0" lvl="0" indent="0" algn="l" defTabSz="457200" rtl="0" eaLnBrk="1" fontAlgn="base" latinLnBrk="0" hangingPunct="1">
                        <a:lnSpc>
                          <a:spcPts val="1575"/>
                        </a:lnSpc>
                        <a:spcBef>
                          <a:spcPts val="375"/>
                        </a:spcBef>
                        <a:spcAft>
                          <a:spcPts val="375"/>
                        </a:spcAft>
                        <a:buClrTx/>
                        <a:buSzTx/>
                        <a:buFontTx/>
                        <a:buNone/>
                        <a:tabLst/>
                      </a:pPr>
                      <a:r>
                        <a:rPr kumimoji="0" lang="ru-RU" altLang="ru-RU" sz="1100" b="0" i="0" u="none" strike="noStrike" cap="none" normalizeH="0" baseline="0" dirty="0" smtClean="0">
                          <a:ln>
                            <a:noFill/>
                          </a:ln>
                          <a:solidFill>
                            <a:srgbClr val="000000"/>
                          </a:solidFill>
                          <a:effectLst/>
                          <a:latin typeface="Trebuchet MS" pitchFamily="34" charset="0"/>
                          <a:cs typeface="Arial" charset="0"/>
                        </a:rPr>
                        <a:t> </a:t>
                      </a:r>
                      <a:endParaRPr kumimoji="0" lang="ru-RU" altLang="ru-RU" sz="1100" b="0" i="0" u="none" strike="noStrike" cap="none" normalizeH="0" baseline="0" dirty="0" smtClean="0">
                        <a:ln>
                          <a:noFill/>
                        </a:ln>
                        <a:solidFill>
                          <a:srgbClr val="000000"/>
                        </a:solidFill>
                        <a:effectLst/>
                        <a:latin typeface="Calibri" pitchFamily="34" charset="0"/>
                        <a:cs typeface="Times New Roman" pitchFamily="18"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9CD"/>
                    </a:solidFill>
                  </a:tcPr>
                </a:tc>
                <a:tc>
                  <a:txBody>
                    <a:bodyPr/>
                    <a:lstStyle>
                      <a:lvl1pPr defTabSz="457200">
                        <a:spcBef>
                          <a:spcPts val="1000"/>
                        </a:spcBef>
                        <a:buClr>
                          <a:schemeClr val="accent1"/>
                        </a:buClr>
                        <a:buSzPct val="80000"/>
                        <a:buFont typeface="Wingdings 3" pitchFamily="18" charset="2"/>
                        <a:defRPr sz="1600">
                          <a:solidFill>
                            <a:srgbClr val="404040"/>
                          </a:solidFill>
                          <a:latin typeface="Trebuchet MS" pitchFamily="34" charset="0"/>
                        </a:defRPr>
                      </a:lvl1pPr>
                      <a:lvl2pPr marL="742950" indent="-285750" defTabSz="457200">
                        <a:spcBef>
                          <a:spcPts val="1000"/>
                        </a:spcBef>
                        <a:buClr>
                          <a:schemeClr val="accent1"/>
                        </a:buClr>
                        <a:buSzPct val="80000"/>
                        <a:buFont typeface="Wingdings 3" pitchFamily="18" charset="2"/>
                        <a:defRPr sz="1400">
                          <a:solidFill>
                            <a:srgbClr val="404040"/>
                          </a:solidFill>
                          <a:latin typeface="Trebuchet MS" pitchFamily="34" charset="0"/>
                        </a:defRPr>
                      </a:lvl2pPr>
                      <a:lvl3pPr marL="1143000" indent="-228600" defTabSz="457200">
                        <a:spcBef>
                          <a:spcPts val="1000"/>
                        </a:spcBef>
                        <a:buClr>
                          <a:schemeClr val="accent1"/>
                        </a:buClr>
                        <a:buSzPct val="80000"/>
                        <a:buFont typeface="Wingdings 3" pitchFamily="18" charset="2"/>
                        <a:defRPr sz="1200">
                          <a:solidFill>
                            <a:srgbClr val="404040"/>
                          </a:solidFill>
                          <a:latin typeface="Trebuchet MS" pitchFamily="34" charset="0"/>
                        </a:defRPr>
                      </a:lvl3pPr>
                      <a:lvl4pPr marL="1600200" indent="-228600" defTabSz="457200">
                        <a:spcBef>
                          <a:spcPts val="1000"/>
                        </a:spcBef>
                        <a:buClr>
                          <a:schemeClr val="accent1"/>
                        </a:buClr>
                        <a:buSzPct val="80000"/>
                        <a:buFont typeface="Wingdings 3" pitchFamily="18" charset="2"/>
                        <a:defRPr sz="1000">
                          <a:solidFill>
                            <a:srgbClr val="404040"/>
                          </a:solidFill>
                          <a:latin typeface="Trebuchet MS" pitchFamily="34" charset="0"/>
                        </a:defRPr>
                      </a:lvl4pPr>
                      <a:lvl5pPr marL="2057400" indent="-228600" defTabSz="457200">
                        <a:spcBef>
                          <a:spcPts val="1000"/>
                        </a:spcBef>
                        <a:buClr>
                          <a:schemeClr val="accent1"/>
                        </a:buClr>
                        <a:buSzPct val="80000"/>
                        <a:buFont typeface="Wingdings 3" pitchFamily="18" charset="2"/>
                        <a:defRPr sz="1000">
                          <a:solidFill>
                            <a:srgbClr val="404040"/>
                          </a:solidFill>
                          <a:latin typeface="Trebuchet MS" pitchFamily="34" charset="0"/>
                        </a:defRPr>
                      </a:lvl5pPr>
                      <a:lvl6pPr marL="25146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6pPr>
                      <a:lvl7pPr marL="29718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7pPr>
                      <a:lvl8pPr marL="34290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8pPr>
                      <a:lvl9pPr marL="38862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9pPr>
                    </a:lstStyle>
                    <a:p>
                      <a:pPr marL="0" marR="0" lvl="0" indent="0" algn="l" defTabSz="457200" rtl="0" eaLnBrk="1" fontAlgn="base" latinLnBrk="0" hangingPunct="1">
                        <a:lnSpc>
                          <a:spcPts val="1575"/>
                        </a:lnSpc>
                        <a:spcBef>
                          <a:spcPts val="375"/>
                        </a:spcBef>
                        <a:spcAft>
                          <a:spcPts val="375"/>
                        </a:spcAft>
                        <a:buClrTx/>
                        <a:buSzTx/>
                        <a:buFontTx/>
                        <a:buNone/>
                        <a:tabLst/>
                      </a:pPr>
                      <a:r>
                        <a:rPr kumimoji="0" lang="ru-RU" altLang="ru-RU" sz="1100" b="0" i="0" u="none" strike="noStrike" cap="none" normalizeH="0" baseline="0" smtClean="0">
                          <a:ln>
                            <a:noFill/>
                          </a:ln>
                          <a:solidFill>
                            <a:srgbClr val="000000"/>
                          </a:solidFill>
                          <a:effectLst/>
                          <a:latin typeface="Trebuchet MS" pitchFamily="34" charset="0"/>
                          <a:cs typeface="Arial" charset="0"/>
                        </a:rPr>
                        <a:t> </a:t>
                      </a:r>
                      <a:endParaRPr kumimoji="0" lang="ru-RU" altLang="ru-RU" sz="1100" b="0" i="0" u="none" strike="noStrike" cap="none" normalizeH="0" baseline="0" smtClean="0">
                        <a:ln>
                          <a:noFill/>
                        </a:ln>
                        <a:solidFill>
                          <a:srgbClr val="000000"/>
                        </a:solidFill>
                        <a:effectLst/>
                        <a:latin typeface="Calibri" pitchFamily="34" charset="0"/>
                        <a:cs typeface="Times New Roman" pitchFamily="18"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9CD"/>
                    </a:solidFill>
                  </a:tcPr>
                </a:tc>
                <a:extLst>
                  <a:ext uri="{0D108BD9-81ED-4DB2-BD59-A6C34878D82A}">
                    <a16:rowId xmlns:a16="http://schemas.microsoft.com/office/drawing/2014/main" val="10001"/>
                  </a:ext>
                </a:extLst>
              </a:tr>
              <a:tr h="693738">
                <a:tc>
                  <a:txBody>
                    <a:bodyPr/>
                    <a:lstStyle>
                      <a:lvl1pPr defTabSz="457200">
                        <a:spcBef>
                          <a:spcPts val="1000"/>
                        </a:spcBef>
                        <a:buClr>
                          <a:schemeClr val="accent1"/>
                        </a:buClr>
                        <a:buSzPct val="80000"/>
                        <a:buFont typeface="Wingdings 3" pitchFamily="18" charset="2"/>
                        <a:defRPr sz="1600">
                          <a:solidFill>
                            <a:srgbClr val="404040"/>
                          </a:solidFill>
                          <a:latin typeface="Trebuchet MS" pitchFamily="34" charset="0"/>
                        </a:defRPr>
                      </a:lvl1pPr>
                      <a:lvl2pPr marL="742950" indent="-285750" defTabSz="457200">
                        <a:spcBef>
                          <a:spcPts val="1000"/>
                        </a:spcBef>
                        <a:buClr>
                          <a:schemeClr val="accent1"/>
                        </a:buClr>
                        <a:buSzPct val="80000"/>
                        <a:buFont typeface="Wingdings 3" pitchFamily="18" charset="2"/>
                        <a:defRPr sz="1400">
                          <a:solidFill>
                            <a:srgbClr val="404040"/>
                          </a:solidFill>
                          <a:latin typeface="Trebuchet MS" pitchFamily="34" charset="0"/>
                        </a:defRPr>
                      </a:lvl2pPr>
                      <a:lvl3pPr marL="1143000" indent="-228600" defTabSz="457200">
                        <a:spcBef>
                          <a:spcPts val="1000"/>
                        </a:spcBef>
                        <a:buClr>
                          <a:schemeClr val="accent1"/>
                        </a:buClr>
                        <a:buSzPct val="80000"/>
                        <a:buFont typeface="Wingdings 3" pitchFamily="18" charset="2"/>
                        <a:defRPr sz="1200">
                          <a:solidFill>
                            <a:srgbClr val="404040"/>
                          </a:solidFill>
                          <a:latin typeface="Trebuchet MS" pitchFamily="34" charset="0"/>
                        </a:defRPr>
                      </a:lvl3pPr>
                      <a:lvl4pPr marL="1600200" indent="-228600" defTabSz="457200">
                        <a:spcBef>
                          <a:spcPts val="1000"/>
                        </a:spcBef>
                        <a:buClr>
                          <a:schemeClr val="accent1"/>
                        </a:buClr>
                        <a:buSzPct val="80000"/>
                        <a:buFont typeface="Wingdings 3" pitchFamily="18" charset="2"/>
                        <a:defRPr sz="1000">
                          <a:solidFill>
                            <a:srgbClr val="404040"/>
                          </a:solidFill>
                          <a:latin typeface="Trebuchet MS" pitchFamily="34" charset="0"/>
                        </a:defRPr>
                      </a:lvl4pPr>
                      <a:lvl5pPr marL="2057400" indent="-228600" defTabSz="457200">
                        <a:spcBef>
                          <a:spcPts val="1000"/>
                        </a:spcBef>
                        <a:buClr>
                          <a:schemeClr val="accent1"/>
                        </a:buClr>
                        <a:buSzPct val="80000"/>
                        <a:buFont typeface="Wingdings 3" pitchFamily="18" charset="2"/>
                        <a:defRPr sz="1000">
                          <a:solidFill>
                            <a:srgbClr val="404040"/>
                          </a:solidFill>
                          <a:latin typeface="Trebuchet MS" pitchFamily="34" charset="0"/>
                        </a:defRPr>
                      </a:lvl5pPr>
                      <a:lvl6pPr marL="25146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6pPr>
                      <a:lvl7pPr marL="29718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7pPr>
                      <a:lvl8pPr marL="34290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8pPr>
                      <a:lvl9pPr marL="38862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9pPr>
                    </a:lstStyle>
                    <a:p>
                      <a:pPr marL="0" marR="0" lvl="0" indent="0" algn="l" defTabSz="457200" rtl="0" eaLnBrk="1" fontAlgn="base" latinLnBrk="0" hangingPunct="1">
                        <a:lnSpc>
                          <a:spcPts val="1575"/>
                        </a:lnSpc>
                        <a:spcBef>
                          <a:spcPts val="375"/>
                        </a:spcBef>
                        <a:spcAft>
                          <a:spcPts val="375"/>
                        </a:spcAft>
                        <a:buClrTx/>
                        <a:buSzTx/>
                        <a:buFontTx/>
                        <a:buNone/>
                        <a:tabLst/>
                      </a:pPr>
                      <a:r>
                        <a:rPr kumimoji="0" lang="ru-RU" altLang="ru-RU" sz="1100" b="1" i="0" u="none" strike="noStrike" cap="none" normalizeH="0" baseline="0" dirty="0" smtClean="0">
                          <a:ln>
                            <a:noFill/>
                          </a:ln>
                          <a:solidFill>
                            <a:srgbClr val="FFFFFF"/>
                          </a:solidFill>
                          <a:effectLst/>
                          <a:latin typeface="Trebuchet MS" pitchFamily="34" charset="0"/>
                          <a:cs typeface="Arial" charset="0"/>
                        </a:rPr>
                        <a:t>2</a:t>
                      </a:r>
                      <a:endParaRPr kumimoji="0" lang="ru-RU" altLang="ru-RU" sz="1100" b="1" i="0" u="none" strike="noStrike" cap="none" normalizeH="0" baseline="0" dirty="0" smtClean="0">
                        <a:ln>
                          <a:noFill/>
                        </a:ln>
                        <a:solidFill>
                          <a:srgbClr val="FFFFFF"/>
                        </a:solidFill>
                        <a:effectLst/>
                        <a:latin typeface="Calibri" pitchFamily="34" charset="0"/>
                        <a:cs typeface="Times New Roman" pitchFamily="18"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ts val="1000"/>
                        </a:spcBef>
                        <a:buClr>
                          <a:schemeClr val="accent1"/>
                        </a:buClr>
                        <a:buSzPct val="80000"/>
                        <a:buFont typeface="Wingdings 3" pitchFamily="18" charset="2"/>
                        <a:defRPr sz="1600">
                          <a:solidFill>
                            <a:srgbClr val="404040"/>
                          </a:solidFill>
                          <a:latin typeface="Trebuchet MS" pitchFamily="34" charset="0"/>
                        </a:defRPr>
                      </a:lvl1pPr>
                      <a:lvl2pPr marL="742950" indent="-285750" defTabSz="457200">
                        <a:spcBef>
                          <a:spcPts val="1000"/>
                        </a:spcBef>
                        <a:buClr>
                          <a:schemeClr val="accent1"/>
                        </a:buClr>
                        <a:buSzPct val="80000"/>
                        <a:buFont typeface="Wingdings 3" pitchFamily="18" charset="2"/>
                        <a:defRPr sz="1400">
                          <a:solidFill>
                            <a:srgbClr val="404040"/>
                          </a:solidFill>
                          <a:latin typeface="Trebuchet MS" pitchFamily="34" charset="0"/>
                        </a:defRPr>
                      </a:lvl2pPr>
                      <a:lvl3pPr marL="1143000" indent="-228600" defTabSz="457200">
                        <a:spcBef>
                          <a:spcPts val="1000"/>
                        </a:spcBef>
                        <a:buClr>
                          <a:schemeClr val="accent1"/>
                        </a:buClr>
                        <a:buSzPct val="80000"/>
                        <a:buFont typeface="Wingdings 3" pitchFamily="18" charset="2"/>
                        <a:defRPr sz="1200">
                          <a:solidFill>
                            <a:srgbClr val="404040"/>
                          </a:solidFill>
                          <a:latin typeface="Trebuchet MS" pitchFamily="34" charset="0"/>
                        </a:defRPr>
                      </a:lvl3pPr>
                      <a:lvl4pPr marL="1600200" indent="-228600" defTabSz="457200">
                        <a:spcBef>
                          <a:spcPts val="1000"/>
                        </a:spcBef>
                        <a:buClr>
                          <a:schemeClr val="accent1"/>
                        </a:buClr>
                        <a:buSzPct val="80000"/>
                        <a:buFont typeface="Wingdings 3" pitchFamily="18" charset="2"/>
                        <a:defRPr sz="1000">
                          <a:solidFill>
                            <a:srgbClr val="404040"/>
                          </a:solidFill>
                          <a:latin typeface="Trebuchet MS" pitchFamily="34" charset="0"/>
                        </a:defRPr>
                      </a:lvl4pPr>
                      <a:lvl5pPr marL="2057400" indent="-228600" defTabSz="457200">
                        <a:spcBef>
                          <a:spcPts val="1000"/>
                        </a:spcBef>
                        <a:buClr>
                          <a:schemeClr val="accent1"/>
                        </a:buClr>
                        <a:buSzPct val="80000"/>
                        <a:buFont typeface="Wingdings 3" pitchFamily="18" charset="2"/>
                        <a:defRPr sz="1000">
                          <a:solidFill>
                            <a:srgbClr val="404040"/>
                          </a:solidFill>
                          <a:latin typeface="Trebuchet MS" pitchFamily="34" charset="0"/>
                        </a:defRPr>
                      </a:lvl5pPr>
                      <a:lvl6pPr marL="25146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6pPr>
                      <a:lvl7pPr marL="29718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7pPr>
                      <a:lvl8pPr marL="34290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8pPr>
                      <a:lvl9pPr marL="38862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9pPr>
                    </a:lstStyle>
                    <a:p>
                      <a:pPr marL="0" marR="0" lvl="0" indent="0" algn="l" defTabSz="457200" rtl="0" eaLnBrk="1" fontAlgn="base" latinLnBrk="0" hangingPunct="1">
                        <a:lnSpc>
                          <a:spcPts val="1575"/>
                        </a:lnSpc>
                        <a:spcBef>
                          <a:spcPts val="375"/>
                        </a:spcBef>
                        <a:spcAft>
                          <a:spcPts val="375"/>
                        </a:spcAft>
                        <a:buClrTx/>
                        <a:buSzTx/>
                        <a:buFontTx/>
                        <a:buNone/>
                        <a:tabLst/>
                      </a:pPr>
                      <a:r>
                        <a:rPr kumimoji="0" lang="ru-RU" altLang="ru-RU" sz="1100" b="0" i="0" u="none" strike="noStrike" cap="none" normalizeH="0" baseline="0" dirty="0" smtClean="0">
                          <a:ln>
                            <a:noFill/>
                          </a:ln>
                          <a:solidFill>
                            <a:srgbClr val="000000"/>
                          </a:solidFill>
                          <a:effectLst/>
                          <a:latin typeface="Calibri" pitchFamily="34" charset="0"/>
                          <a:cs typeface="Times New Roman" pitchFamily="18" charset="0"/>
                        </a:rPr>
                        <a:t>Планирующий</a:t>
                      </a: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8"/>
                    </a:solidFill>
                  </a:tcPr>
                </a:tc>
                <a:tc>
                  <a:txBody>
                    <a:bodyPr/>
                    <a:lstStyle>
                      <a:lvl1pPr defTabSz="457200">
                        <a:spcBef>
                          <a:spcPts val="1000"/>
                        </a:spcBef>
                        <a:buClr>
                          <a:schemeClr val="accent1"/>
                        </a:buClr>
                        <a:buSzPct val="80000"/>
                        <a:buFont typeface="Wingdings 3" pitchFamily="18" charset="2"/>
                        <a:defRPr sz="1600">
                          <a:solidFill>
                            <a:srgbClr val="404040"/>
                          </a:solidFill>
                          <a:latin typeface="Trebuchet MS" pitchFamily="34" charset="0"/>
                        </a:defRPr>
                      </a:lvl1pPr>
                      <a:lvl2pPr marL="742950" indent="-285750" defTabSz="457200">
                        <a:spcBef>
                          <a:spcPts val="1000"/>
                        </a:spcBef>
                        <a:buClr>
                          <a:schemeClr val="accent1"/>
                        </a:buClr>
                        <a:buSzPct val="80000"/>
                        <a:buFont typeface="Wingdings 3" pitchFamily="18" charset="2"/>
                        <a:defRPr sz="1400">
                          <a:solidFill>
                            <a:srgbClr val="404040"/>
                          </a:solidFill>
                          <a:latin typeface="Trebuchet MS" pitchFamily="34" charset="0"/>
                        </a:defRPr>
                      </a:lvl2pPr>
                      <a:lvl3pPr marL="1143000" indent="-228600" defTabSz="457200">
                        <a:spcBef>
                          <a:spcPts val="1000"/>
                        </a:spcBef>
                        <a:buClr>
                          <a:schemeClr val="accent1"/>
                        </a:buClr>
                        <a:buSzPct val="80000"/>
                        <a:buFont typeface="Wingdings 3" pitchFamily="18" charset="2"/>
                        <a:defRPr sz="1200">
                          <a:solidFill>
                            <a:srgbClr val="404040"/>
                          </a:solidFill>
                          <a:latin typeface="Trebuchet MS" pitchFamily="34" charset="0"/>
                        </a:defRPr>
                      </a:lvl3pPr>
                      <a:lvl4pPr marL="1600200" indent="-228600" defTabSz="457200">
                        <a:spcBef>
                          <a:spcPts val="1000"/>
                        </a:spcBef>
                        <a:buClr>
                          <a:schemeClr val="accent1"/>
                        </a:buClr>
                        <a:buSzPct val="80000"/>
                        <a:buFont typeface="Wingdings 3" pitchFamily="18" charset="2"/>
                        <a:defRPr sz="1000">
                          <a:solidFill>
                            <a:srgbClr val="404040"/>
                          </a:solidFill>
                          <a:latin typeface="Trebuchet MS" pitchFamily="34" charset="0"/>
                        </a:defRPr>
                      </a:lvl4pPr>
                      <a:lvl5pPr marL="2057400" indent="-228600" defTabSz="457200">
                        <a:spcBef>
                          <a:spcPts val="1000"/>
                        </a:spcBef>
                        <a:buClr>
                          <a:schemeClr val="accent1"/>
                        </a:buClr>
                        <a:buSzPct val="80000"/>
                        <a:buFont typeface="Wingdings 3" pitchFamily="18" charset="2"/>
                        <a:defRPr sz="1000">
                          <a:solidFill>
                            <a:srgbClr val="404040"/>
                          </a:solidFill>
                          <a:latin typeface="Trebuchet MS" pitchFamily="34" charset="0"/>
                        </a:defRPr>
                      </a:lvl5pPr>
                      <a:lvl6pPr marL="25146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6pPr>
                      <a:lvl7pPr marL="29718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7pPr>
                      <a:lvl8pPr marL="34290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8pPr>
                      <a:lvl9pPr marL="38862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9pPr>
                    </a:lstStyle>
                    <a:p>
                      <a:pPr marL="0" marR="0" lvl="0" indent="0" algn="l" defTabSz="457200" rtl="0" eaLnBrk="1" fontAlgn="base" latinLnBrk="0" hangingPunct="1">
                        <a:lnSpc>
                          <a:spcPts val="1575"/>
                        </a:lnSpc>
                        <a:spcBef>
                          <a:spcPts val="375"/>
                        </a:spcBef>
                        <a:spcAft>
                          <a:spcPts val="375"/>
                        </a:spcAft>
                        <a:buClrTx/>
                        <a:buSzTx/>
                        <a:buFontTx/>
                        <a:buNone/>
                        <a:tabLst/>
                      </a:pPr>
                      <a:r>
                        <a:rPr kumimoji="0" lang="ru-RU" altLang="ru-RU" sz="1100" b="0" i="0" u="none" strike="noStrike" cap="none" normalizeH="0" baseline="0" dirty="0" smtClean="0">
                          <a:ln>
                            <a:noFill/>
                          </a:ln>
                          <a:solidFill>
                            <a:srgbClr val="000000"/>
                          </a:solidFill>
                          <a:effectLst/>
                          <a:latin typeface="Trebuchet MS" pitchFamily="34" charset="0"/>
                          <a:cs typeface="Arial" charset="0"/>
                        </a:rPr>
                        <a:t> </a:t>
                      </a:r>
                      <a:endParaRPr kumimoji="0" lang="ru-RU" altLang="ru-RU" sz="1100" b="0" i="0" u="none" strike="noStrike" cap="none" normalizeH="0" baseline="0" dirty="0" smtClean="0">
                        <a:ln>
                          <a:noFill/>
                        </a:ln>
                        <a:solidFill>
                          <a:srgbClr val="000000"/>
                        </a:solidFill>
                        <a:effectLst/>
                        <a:latin typeface="Calibri" pitchFamily="34" charset="0"/>
                        <a:cs typeface="Times New Roman" pitchFamily="18"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8"/>
                    </a:solidFill>
                  </a:tcPr>
                </a:tc>
                <a:tc>
                  <a:txBody>
                    <a:bodyPr/>
                    <a:lstStyle>
                      <a:lvl1pPr defTabSz="457200">
                        <a:spcBef>
                          <a:spcPts val="1000"/>
                        </a:spcBef>
                        <a:buClr>
                          <a:schemeClr val="accent1"/>
                        </a:buClr>
                        <a:buSzPct val="80000"/>
                        <a:buFont typeface="Wingdings 3" pitchFamily="18" charset="2"/>
                        <a:defRPr sz="1600">
                          <a:solidFill>
                            <a:srgbClr val="404040"/>
                          </a:solidFill>
                          <a:latin typeface="Trebuchet MS" pitchFamily="34" charset="0"/>
                        </a:defRPr>
                      </a:lvl1pPr>
                      <a:lvl2pPr marL="742950" indent="-285750" defTabSz="457200">
                        <a:spcBef>
                          <a:spcPts val="1000"/>
                        </a:spcBef>
                        <a:buClr>
                          <a:schemeClr val="accent1"/>
                        </a:buClr>
                        <a:buSzPct val="80000"/>
                        <a:buFont typeface="Wingdings 3" pitchFamily="18" charset="2"/>
                        <a:defRPr sz="1400">
                          <a:solidFill>
                            <a:srgbClr val="404040"/>
                          </a:solidFill>
                          <a:latin typeface="Trebuchet MS" pitchFamily="34" charset="0"/>
                        </a:defRPr>
                      </a:lvl2pPr>
                      <a:lvl3pPr marL="1143000" indent="-228600" defTabSz="457200">
                        <a:spcBef>
                          <a:spcPts val="1000"/>
                        </a:spcBef>
                        <a:buClr>
                          <a:schemeClr val="accent1"/>
                        </a:buClr>
                        <a:buSzPct val="80000"/>
                        <a:buFont typeface="Wingdings 3" pitchFamily="18" charset="2"/>
                        <a:defRPr sz="1200">
                          <a:solidFill>
                            <a:srgbClr val="404040"/>
                          </a:solidFill>
                          <a:latin typeface="Trebuchet MS" pitchFamily="34" charset="0"/>
                        </a:defRPr>
                      </a:lvl3pPr>
                      <a:lvl4pPr marL="1600200" indent="-228600" defTabSz="457200">
                        <a:spcBef>
                          <a:spcPts val="1000"/>
                        </a:spcBef>
                        <a:buClr>
                          <a:schemeClr val="accent1"/>
                        </a:buClr>
                        <a:buSzPct val="80000"/>
                        <a:buFont typeface="Wingdings 3" pitchFamily="18" charset="2"/>
                        <a:defRPr sz="1000">
                          <a:solidFill>
                            <a:srgbClr val="404040"/>
                          </a:solidFill>
                          <a:latin typeface="Trebuchet MS" pitchFamily="34" charset="0"/>
                        </a:defRPr>
                      </a:lvl4pPr>
                      <a:lvl5pPr marL="2057400" indent="-228600" defTabSz="457200">
                        <a:spcBef>
                          <a:spcPts val="1000"/>
                        </a:spcBef>
                        <a:buClr>
                          <a:schemeClr val="accent1"/>
                        </a:buClr>
                        <a:buSzPct val="80000"/>
                        <a:buFont typeface="Wingdings 3" pitchFamily="18" charset="2"/>
                        <a:defRPr sz="1000">
                          <a:solidFill>
                            <a:srgbClr val="404040"/>
                          </a:solidFill>
                          <a:latin typeface="Trebuchet MS" pitchFamily="34" charset="0"/>
                        </a:defRPr>
                      </a:lvl5pPr>
                      <a:lvl6pPr marL="25146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6pPr>
                      <a:lvl7pPr marL="29718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7pPr>
                      <a:lvl8pPr marL="34290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8pPr>
                      <a:lvl9pPr marL="38862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9pPr>
                    </a:lstStyle>
                    <a:p>
                      <a:pPr marL="0" marR="0" lvl="0" indent="0" algn="l" defTabSz="457200" rtl="0" eaLnBrk="1" fontAlgn="base" latinLnBrk="0" hangingPunct="1">
                        <a:lnSpc>
                          <a:spcPts val="1575"/>
                        </a:lnSpc>
                        <a:spcBef>
                          <a:spcPts val="375"/>
                        </a:spcBef>
                        <a:spcAft>
                          <a:spcPts val="375"/>
                        </a:spcAft>
                        <a:buClrTx/>
                        <a:buSzTx/>
                        <a:buFontTx/>
                        <a:buNone/>
                        <a:tabLst/>
                      </a:pPr>
                      <a:r>
                        <a:rPr kumimoji="0" lang="ru-RU" altLang="ru-RU" sz="1100" b="0" i="0" u="none" strike="noStrike" cap="none" normalizeH="0" baseline="0" dirty="0" smtClean="0">
                          <a:ln>
                            <a:noFill/>
                          </a:ln>
                          <a:solidFill>
                            <a:srgbClr val="000000"/>
                          </a:solidFill>
                          <a:effectLst/>
                          <a:latin typeface="Trebuchet MS" pitchFamily="34" charset="0"/>
                          <a:cs typeface="Arial" charset="0"/>
                        </a:rPr>
                        <a:t> </a:t>
                      </a:r>
                      <a:endParaRPr kumimoji="0" lang="ru-RU" altLang="ru-RU" sz="1100" b="0" i="0" u="none" strike="noStrike" cap="none" normalizeH="0" baseline="0" dirty="0" smtClean="0">
                        <a:ln>
                          <a:noFill/>
                        </a:ln>
                        <a:solidFill>
                          <a:srgbClr val="000000"/>
                        </a:solidFill>
                        <a:effectLst/>
                        <a:latin typeface="Calibri" pitchFamily="34" charset="0"/>
                        <a:cs typeface="Times New Roman" pitchFamily="18"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8"/>
                    </a:solidFill>
                  </a:tcPr>
                </a:tc>
                <a:extLst>
                  <a:ext uri="{0D108BD9-81ED-4DB2-BD59-A6C34878D82A}">
                    <a16:rowId xmlns:a16="http://schemas.microsoft.com/office/drawing/2014/main" val="10002"/>
                  </a:ext>
                </a:extLst>
              </a:tr>
              <a:tr h="551397">
                <a:tc>
                  <a:txBody>
                    <a:bodyPr/>
                    <a:lstStyle>
                      <a:lvl1pPr defTabSz="457200">
                        <a:spcBef>
                          <a:spcPts val="1000"/>
                        </a:spcBef>
                        <a:buClr>
                          <a:schemeClr val="accent1"/>
                        </a:buClr>
                        <a:buSzPct val="80000"/>
                        <a:buFont typeface="Wingdings 3" pitchFamily="18" charset="2"/>
                        <a:defRPr sz="1600">
                          <a:solidFill>
                            <a:srgbClr val="404040"/>
                          </a:solidFill>
                          <a:latin typeface="Trebuchet MS" pitchFamily="34" charset="0"/>
                        </a:defRPr>
                      </a:lvl1pPr>
                      <a:lvl2pPr marL="742950" indent="-285750" defTabSz="457200">
                        <a:spcBef>
                          <a:spcPts val="1000"/>
                        </a:spcBef>
                        <a:buClr>
                          <a:schemeClr val="accent1"/>
                        </a:buClr>
                        <a:buSzPct val="80000"/>
                        <a:buFont typeface="Wingdings 3" pitchFamily="18" charset="2"/>
                        <a:defRPr sz="1400">
                          <a:solidFill>
                            <a:srgbClr val="404040"/>
                          </a:solidFill>
                          <a:latin typeface="Trebuchet MS" pitchFamily="34" charset="0"/>
                        </a:defRPr>
                      </a:lvl2pPr>
                      <a:lvl3pPr marL="1143000" indent="-228600" defTabSz="457200">
                        <a:spcBef>
                          <a:spcPts val="1000"/>
                        </a:spcBef>
                        <a:buClr>
                          <a:schemeClr val="accent1"/>
                        </a:buClr>
                        <a:buSzPct val="80000"/>
                        <a:buFont typeface="Wingdings 3" pitchFamily="18" charset="2"/>
                        <a:defRPr sz="1200">
                          <a:solidFill>
                            <a:srgbClr val="404040"/>
                          </a:solidFill>
                          <a:latin typeface="Trebuchet MS" pitchFamily="34" charset="0"/>
                        </a:defRPr>
                      </a:lvl3pPr>
                      <a:lvl4pPr marL="1600200" indent="-228600" defTabSz="457200">
                        <a:spcBef>
                          <a:spcPts val="1000"/>
                        </a:spcBef>
                        <a:buClr>
                          <a:schemeClr val="accent1"/>
                        </a:buClr>
                        <a:buSzPct val="80000"/>
                        <a:buFont typeface="Wingdings 3" pitchFamily="18" charset="2"/>
                        <a:defRPr sz="1000">
                          <a:solidFill>
                            <a:srgbClr val="404040"/>
                          </a:solidFill>
                          <a:latin typeface="Trebuchet MS" pitchFamily="34" charset="0"/>
                        </a:defRPr>
                      </a:lvl4pPr>
                      <a:lvl5pPr marL="2057400" indent="-228600" defTabSz="457200">
                        <a:spcBef>
                          <a:spcPts val="1000"/>
                        </a:spcBef>
                        <a:buClr>
                          <a:schemeClr val="accent1"/>
                        </a:buClr>
                        <a:buSzPct val="80000"/>
                        <a:buFont typeface="Wingdings 3" pitchFamily="18" charset="2"/>
                        <a:defRPr sz="1000">
                          <a:solidFill>
                            <a:srgbClr val="404040"/>
                          </a:solidFill>
                          <a:latin typeface="Trebuchet MS" pitchFamily="34" charset="0"/>
                        </a:defRPr>
                      </a:lvl5pPr>
                      <a:lvl6pPr marL="25146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6pPr>
                      <a:lvl7pPr marL="29718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7pPr>
                      <a:lvl8pPr marL="34290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8pPr>
                      <a:lvl9pPr marL="38862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9pPr>
                    </a:lstStyle>
                    <a:p>
                      <a:pPr marL="0" marR="0" lvl="0" indent="0" algn="l" defTabSz="457200" rtl="0" eaLnBrk="1" fontAlgn="base" latinLnBrk="0" hangingPunct="1">
                        <a:lnSpc>
                          <a:spcPts val="1575"/>
                        </a:lnSpc>
                        <a:spcBef>
                          <a:spcPts val="375"/>
                        </a:spcBef>
                        <a:spcAft>
                          <a:spcPts val="375"/>
                        </a:spcAft>
                        <a:buClrTx/>
                        <a:buSzTx/>
                        <a:buFontTx/>
                        <a:buNone/>
                        <a:tabLst/>
                      </a:pPr>
                      <a:r>
                        <a:rPr kumimoji="0" lang="ru-RU" altLang="ru-RU" sz="1100" b="1" i="0" u="none" strike="noStrike" cap="none" normalizeH="0" baseline="0" smtClean="0">
                          <a:ln>
                            <a:noFill/>
                          </a:ln>
                          <a:solidFill>
                            <a:srgbClr val="FFFFFF"/>
                          </a:solidFill>
                          <a:effectLst/>
                          <a:latin typeface="Trebuchet MS" pitchFamily="34" charset="0"/>
                          <a:cs typeface="Arial" charset="0"/>
                        </a:rPr>
                        <a:t>3</a:t>
                      </a:r>
                      <a:endParaRPr kumimoji="0" lang="ru-RU" altLang="ru-RU" sz="1100" b="1" i="0" u="none" strike="noStrike" cap="none" normalizeH="0" baseline="0" smtClean="0">
                        <a:ln>
                          <a:noFill/>
                        </a:ln>
                        <a:solidFill>
                          <a:srgbClr val="FFFFFF"/>
                        </a:solidFill>
                        <a:effectLst/>
                        <a:latin typeface="Calibri" pitchFamily="34" charset="0"/>
                        <a:cs typeface="Times New Roman" pitchFamily="18"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ts val="1000"/>
                        </a:spcBef>
                        <a:buClr>
                          <a:schemeClr val="accent1"/>
                        </a:buClr>
                        <a:buSzPct val="80000"/>
                        <a:buFont typeface="Wingdings 3" pitchFamily="18" charset="2"/>
                        <a:defRPr sz="1600">
                          <a:solidFill>
                            <a:srgbClr val="404040"/>
                          </a:solidFill>
                          <a:latin typeface="Trebuchet MS" pitchFamily="34" charset="0"/>
                        </a:defRPr>
                      </a:lvl1pPr>
                      <a:lvl2pPr marL="742950" indent="-285750" defTabSz="457200">
                        <a:spcBef>
                          <a:spcPts val="1000"/>
                        </a:spcBef>
                        <a:buClr>
                          <a:schemeClr val="accent1"/>
                        </a:buClr>
                        <a:buSzPct val="80000"/>
                        <a:buFont typeface="Wingdings 3" pitchFamily="18" charset="2"/>
                        <a:defRPr sz="1400">
                          <a:solidFill>
                            <a:srgbClr val="404040"/>
                          </a:solidFill>
                          <a:latin typeface="Trebuchet MS" pitchFamily="34" charset="0"/>
                        </a:defRPr>
                      </a:lvl2pPr>
                      <a:lvl3pPr marL="1143000" indent="-228600" defTabSz="457200">
                        <a:spcBef>
                          <a:spcPts val="1000"/>
                        </a:spcBef>
                        <a:buClr>
                          <a:schemeClr val="accent1"/>
                        </a:buClr>
                        <a:buSzPct val="80000"/>
                        <a:buFont typeface="Wingdings 3" pitchFamily="18" charset="2"/>
                        <a:defRPr sz="1200">
                          <a:solidFill>
                            <a:srgbClr val="404040"/>
                          </a:solidFill>
                          <a:latin typeface="Trebuchet MS" pitchFamily="34" charset="0"/>
                        </a:defRPr>
                      </a:lvl3pPr>
                      <a:lvl4pPr marL="1600200" indent="-228600" defTabSz="457200">
                        <a:spcBef>
                          <a:spcPts val="1000"/>
                        </a:spcBef>
                        <a:buClr>
                          <a:schemeClr val="accent1"/>
                        </a:buClr>
                        <a:buSzPct val="80000"/>
                        <a:buFont typeface="Wingdings 3" pitchFamily="18" charset="2"/>
                        <a:defRPr sz="1000">
                          <a:solidFill>
                            <a:srgbClr val="404040"/>
                          </a:solidFill>
                          <a:latin typeface="Trebuchet MS" pitchFamily="34" charset="0"/>
                        </a:defRPr>
                      </a:lvl4pPr>
                      <a:lvl5pPr marL="2057400" indent="-228600" defTabSz="457200">
                        <a:spcBef>
                          <a:spcPts val="1000"/>
                        </a:spcBef>
                        <a:buClr>
                          <a:schemeClr val="accent1"/>
                        </a:buClr>
                        <a:buSzPct val="80000"/>
                        <a:buFont typeface="Wingdings 3" pitchFamily="18" charset="2"/>
                        <a:defRPr sz="1000">
                          <a:solidFill>
                            <a:srgbClr val="404040"/>
                          </a:solidFill>
                          <a:latin typeface="Trebuchet MS" pitchFamily="34" charset="0"/>
                        </a:defRPr>
                      </a:lvl5pPr>
                      <a:lvl6pPr marL="25146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6pPr>
                      <a:lvl7pPr marL="29718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7pPr>
                      <a:lvl8pPr marL="34290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8pPr>
                      <a:lvl9pPr marL="38862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9pPr>
                    </a:lstStyle>
                    <a:p>
                      <a:pPr marL="0" marR="0" lvl="0" indent="0" algn="l" defTabSz="457200" rtl="0" eaLnBrk="1" fontAlgn="base" latinLnBrk="0" hangingPunct="1">
                        <a:lnSpc>
                          <a:spcPts val="1575"/>
                        </a:lnSpc>
                        <a:spcBef>
                          <a:spcPts val="375"/>
                        </a:spcBef>
                        <a:spcAft>
                          <a:spcPts val="375"/>
                        </a:spcAft>
                        <a:buClrTx/>
                        <a:buSzTx/>
                        <a:buFontTx/>
                        <a:buNone/>
                        <a:tabLst/>
                      </a:pPr>
                      <a:r>
                        <a:rPr lang="ru-RU" altLang="ru-RU" sz="1100" b="1" dirty="0" smtClean="0">
                          <a:solidFill>
                            <a:schemeClr val="tx1"/>
                          </a:solidFill>
                        </a:rPr>
                        <a:t> Основной   этап  (практический)</a:t>
                      </a:r>
                      <a:endParaRPr kumimoji="0" lang="ru-RU" altLang="ru-RU" sz="1100" b="0" i="0" u="none" strike="noStrike" cap="none" normalizeH="0" baseline="0" dirty="0" smtClean="0">
                        <a:ln>
                          <a:noFill/>
                        </a:ln>
                        <a:solidFill>
                          <a:srgbClr val="000000"/>
                        </a:solidFill>
                        <a:effectLst/>
                        <a:latin typeface="Calibri" pitchFamily="34" charset="0"/>
                        <a:cs typeface="Times New Roman" pitchFamily="18"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9CD"/>
                    </a:solidFill>
                  </a:tcPr>
                </a:tc>
                <a:tc>
                  <a:txBody>
                    <a:bodyPr/>
                    <a:lstStyle>
                      <a:lvl1pPr defTabSz="457200">
                        <a:spcBef>
                          <a:spcPts val="1000"/>
                        </a:spcBef>
                        <a:buClr>
                          <a:schemeClr val="accent1"/>
                        </a:buClr>
                        <a:buSzPct val="80000"/>
                        <a:buFont typeface="Wingdings 3" pitchFamily="18" charset="2"/>
                        <a:defRPr sz="1600">
                          <a:solidFill>
                            <a:srgbClr val="404040"/>
                          </a:solidFill>
                          <a:latin typeface="Trebuchet MS" pitchFamily="34" charset="0"/>
                        </a:defRPr>
                      </a:lvl1pPr>
                      <a:lvl2pPr marL="742950" indent="-285750" defTabSz="457200">
                        <a:spcBef>
                          <a:spcPts val="1000"/>
                        </a:spcBef>
                        <a:buClr>
                          <a:schemeClr val="accent1"/>
                        </a:buClr>
                        <a:buSzPct val="80000"/>
                        <a:buFont typeface="Wingdings 3" pitchFamily="18" charset="2"/>
                        <a:defRPr sz="1400">
                          <a:solidFill>
                            <a:srgbClr val="404040"/>
                          </a:solidFill>
                          <a:latin typeface="Trebuchet MS" pitchFamily="34" charset="0"/>
                        </a:defRPr>
                      </a:lvl2pPr>
                      <a:lvl3pPr marL="1143000" indent="-228600" defTabSz="457200">
                        <a:spcBef>
                          <a:spcPts val="1000"/>
                        </a:spcBef>
                        <a:buClr>
                          <a:schemeClr val="accent1"/>
                        </a:buClr>
                        <a:buSzPct val="80000"/>
                        <a:buFont typeface="Wingdings 3" pitchFamily="18" charset="2"/>
                        <a:defRPr sz="1200">
                          <a:solidFill>
                            <a:srgbClr val="404040"/>
                          </a:solidFill>
                          <a:latin typeface="Trebuchet MS" pitchFamily="34" charset="0"/>
                        </a:defRPr>
                      </a:lvl3pPr>
                      <a:lvl4pPr marL="1600200" indent="-228600" defTabSz="457200">
                        <a:spcBef>
                          <a:spcPts val="1000"/>
                        </a:spcBef>
                        <a:buClr>
                          <a:schemeClr val="accent1"/>
                        </a:buClr>
                        <a:buSzPct val="80000"/>
                        <a:buFont typeface="Wingdings 3" pitchFamily="18" charset="2"/>
                        <a:defRPr sz="1000">
                          <a:solidFill>
                            <a:srgbClr val="404040"/>
                          </a:solidFill>
                          <a:latin typeface="Trebuchet MS" pitchFamily="34" charset="0"/>
                        </a:defRPr>
                      </a:lvl4pPr>
                      <a:lvl5pPr marL="2057400" indent="-228600" defTabSz="457200">
                        <a:spcBef>
                          <a:spcPts val="1000"/>
                        </a:spcBef>
                        <a:buClr>
                          <a:schemeClr val="accent1"/>
                        </a:buClr>
                        <a:buSzPct val="80000"/>
                        <a:buFont typeface="Wingdings 3" pitchFamily="18" charset="2"/>
                        <a:defRPr sz="1000">
                          <a:solidFill>
                            <a:srgbClr val="404040"/>
                          </a:solidFill>
                          <a:latin typeface="Trebuchet MS" pitchFamily="34" charset="0"/>
                        </a:defRPr>
                      </a:lvl5pPr>
                      <a:lvl6pPr marL="25146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6pPr>
                      <a:lvl7pPr marL="29718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7pPr>
                      <a:lvl8pPr marL="34290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8pPr>
                      <a:lvl9pPr marL="38862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9pPr>
                    </a:lstStyle>
                    <a:p>
                      <a:pPr marL="0" marR="0" lvl="0" indent="0" algn="l" defTabSz="457200" rtl="0" eaLnBrk="1" fontAlgn="base" latinLnBrk="0" hangingPunct="1">
                        <a:lnSpc>
                          <a:spcPts val="1575"/>
                        </a:lnSpc>
                        <a:spcBef>
                          <a:spcPts val="375"/>
                        </a:spcBef>
                        <a:spcAft>
                          <a:spcPts val="375"/>
                        </a:spcAft>
                        <a:buClrTx/>
                        <a:buSzTx/>
                        <a:buFontTx/>
                        <a:buNone/>
                        <a:tabLst/>
                      </a:pPr>
                      <a:r>
                        <a:rPr kumimoji="0" lang="ru-RU" altLang="ru-RU" sz="1100" b="0" i="0" u="none" strike="noStrike" cap="none" normalizeH="0" baseline="0" dirty="0" smtClean="0">
                          <a:ln>
                            <a:noFill/>
                          </a:ln>
                          <a:solidFill>
                            <a:srgbClr val="000000"/>
                          </a:solidFill>
                          <a:effectLst/>
                          <a:latin typeface="Trebuchet MS" pitchFamily="34" charset="0"/>
                          <a:cs typeface="Arial" charset="0"/>
                        </a:rPr>
                        <a:t> </a:t>
                      </a:r>
                      <a:endParaRPr kumimoji="0" lang="ru-RU" altLang="ru-RU" sz="1100" b="0" i="0" u="none" strike="noStrike" cap="none" normalizeH="0" baseline="0" dirty="0" smtClean="0">
                        <a:ln>
                          <a:noFill/>
                        </a:ln>
                        <a:solidFill>
                          <a:srgbClr val="000000"/>
                        </a:solidFill>
                        <a:effectLst/>
                        <a:latin typeface="Calibri" pitchFamily="34" charset="0"/>
                        <a:cs typeface="Times New Roman" pitchFamily="18"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9CD"/>
                    </a:solidFill>
                  </a:tcPr>
                </a:tc>
                <a:tc>
                  <a:txBody>
                    <a:bodyPr/>
                    <a:lstStyle>
                      <a:lvl1pPr defTabSz="457200">
                        <a:spcBef>
                          <a:spcPts val="1000"/>
                        </a:spcBef>
                        <a:buClr>
                          <a:schemeClr val="accent1"/>
                        </a:buClr>
                        <a:buSzPct val="80000"/>
                        <a:buFont typeface="Wingdings 3" pitchFamily="18" charset="2"/>
                        <a:defRPr sz="1600">
                          <a:solidFill>
                            <a:srgbClr val="404040"/>
                          </a:solidFill>
                          <a:latin typeface="Trebuchet MS" pitchFamily="34" charset="0"/>
                        </a:defRPr>
                      </a:lvl1pPr>
                      <a:lvl2pPr marL="742950" indent="-285750" defTabSz="457200">
                        <a:spcBef>
                          <a:spcPts val="1000"/>
                        </a:spcBef>
                        <a:buClr>
                          <a:schemeClr val="accent1"/>
                        </a:buClr>
                        <a:buSzPct val="80000"/>
                        <a:buFont typeface="Wingdings 3" pitchFamily="18" charset="2"/>
                        <a:defRPr sz="1400">
                          <a:solidFill>
                            <a:srgbClr val="404040"/>
                          </a:solidFill>
                          <a:latin typeface="Trebuchet MS" pitchFamily="34" charset="0"/>
                        </a:defRPr>
                      </a:lvl2pPr>
                      <a:lvl3pPr marL="1143000" indent="-228600" defTabSz="457200">
                        <a:spcBef>
                          <a:spcPts val="1000"/>
                        </a:spcBef>
                        <a:buClr>
                          <a:schemeClr val="accent1"/>
                        </a:buClr>
                        <a:buSzPct val="80000"/>
                        <a:buFont typeface="Wingdings 3" pitchFamily="18" charset="2"/>
                        <a:defRPr sz="1200">
                          <a:solidFill>
                            <a:srgbClr val="404040"/>
                          </a:solidFill>
                          <a:latin typeface="Trebuchet MS" pitchFamily="34" charset="0"/>
                        </a:defRPr>
                      </a:lvl3pPr>
                      <a:lvl4pPr marL="1600200" indent="-228600" defTabSz="457200">
                        <a:spcBef>
                          <a:spcPts val="1000"/>
                        </a:spcBef>
                        <a:buClr>
                          <a:schemeClr val="accent1"/>
                        </a:buClr>
                        <a:buSzPct val="80000"/>
                        <a:buFont typeface="Wingdings 3" pitchFamily="18" charset="2"/>
                        <a:defRPr sz="1000">
                          <a:solidFill>
                            <a:srgbClr val="404040"/>
                          </a:solidFill>
                          <a:latin typeface="Trebuchet MS" pitchFamily="34" charset="0"/>
                        </a:defRPr>
                      </a:lvl4pPr>
                      <a:lvl5pPr marL="2057400" indent="-228600" defTabSz="457200">
                        <a:spcBef>
                          <a:spcPts val="1000"/>
                        </a:spcBef>
                        <a:buClr>
                          <a:schemeClr val="accent1"/>
                        </a:buClr>
                        <a:buSzPct val="80000"/>
                        <a:buFont typeface="Wingdings 3" pitchFamily="18" charset="2"/>
                        <a:defRPr sz="1000">
                          <a:solidFill>
                            <a:srgbClr val="404040"/>
                          </a:solidFill>
                          <a:latin typeface="Trebuchet MS" pitchFamily="34" charset="0"/>
                        </a:defRPr>
                      </a:lvl5pPr>
                      <a:lvl6pPr marL="25146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6pPr>
                      <a:lvl7pPr marL="29718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7pPr>
                      <a:lvl8pPr marL="34290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8pPr>
                      <a:lvl9pPr marL="3886200" indent="-228600" defTabSz="457200" fontAlgn="base">
                        <a:spcBef>
                          <a:spcPts val="1000"/>
                        </a:spcBef>
                        <a:spcAft>
                          <a:spcPct val="0"/>
                        </a:spcAft>
                        <a:buClr>
                          <a:schemeClr val="accent1"/>
                        </a:buClr>
                        <a:buSzPct val="80000"/>
                        <a:buFont typeface="Wingdings 3" pitchFamily="18" charset="2"/>
                        <a:defRPr sz="1000">
                          <a:solidFill>
                            <a:srgbClr val="404040"/>
                          </a:solidFill>
                          <a:latin typeface="Trebuchet MS" pitchFamily="34" charset="0"/>
                        </a:defRPr>
                      </a:lvl9pPr>
                    </a:lstStyle>
                    <a:p>
                      <a:pPr marL="0" marR="0" lvl="0" indent="0" algn="l" defTabSz="457200" rtl="0" eaLnBrk="1" fontAlgn="base" latinLnBrk="0" hangingPunct="1">
                        <a:lnSpc>
                          <a:spcPts val="1575"/>
                        </a:lnSpc>
                        <a:spcBef>
                          <a:spcPts val="375"/>
                        </a:spcBef>
                        <a:spcAft>
                          <a:spcPts val="375"/>
                        </a:spcAft>
                        <a:buClrTx/>
                        <a:buSzTx/>
                        <a:buFontTx/>
                        <a:buNone/>
                        <a:tabLst/>
                      </a:pPr>
                      <a:r>
                        <a:rPr kumimoji="0" lang="ru-RU" altLang="ru-RU" sz="1100" b="0" i="0" u="none" strike="noStrike" cap="none" normalizeH="0" baseline="0" dirty="0" smtClean="0">
                          <a:ln>
                            <a:noFill/>
                          </a:ln>
                          <a:solidFill>
                            <a:srgbClr val="000000"/>
                          </a:solidFill>
                          <a:effectLst/>
                          <a:latin typeface="Trebuchet MS" pitchFamily="34" charset="0"/>
                          <a:cs typeface="Arial" charset="0"/>
                        </a:rPr>
                        <a:t> </a:t>
                      </a:r>
                      <a:endParaRPr kumimoji="0" lang="ru-RU" altLang="ru-RU" sz="1100" b="0" i="0" u="none" strike="noStrike" cap="none" normalizeH="0" baseline="0" dirty="0" smtClean="0">
                        <a:ln>
                          <a:noFill/>
                        </a:ln>
                        <a:solidFill>
                          <a:srgbClr val="000000"/>
                        </a:solidFill>
                        <a:effectLst/>
                        <a:latin typeface="Calibri" pitchFamily="34" charset="0"/>
                        <a:cs typeface="Times New Roman" pitchFamily="18"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9CD"/>
                    </a:solidFill>
                  </a:tcPr>
                </a:tc>
                <a:extLst>
                  <a:ext uri="{0D108BD9-81ED-4DB2-BD59-A6C34878D82A}">
                    <a16:rowId xmlns:a16="http://schemas.microsoft.com/office/drawing/2014/main" val="10003"/>
                  </a:ext>
                </a:extLst>
              </a:tr>
              <a:tr h="779112">
                <a:tc>
                  <a:txBody>
                    <a:bodyPr/>
                    <a:lstStyle/>
                    <a:p>
                      <a:pPr marL="0" marR="0" lvl="0" indent="0" algn="l" defTabSz="457200" rtl="0" eaLnBrk="1" fontAlgn="base" latinLnBrk="0" hangingPunct="1">
                        <a:lnSpc>
                          <a:spcPts val="1575"/>
                        </a:lnSpc>
                        <a:spcBef>
                          <a:spcPts val="375"/>
                        </a:spcBef>
                        <a:spcAft>
                          <a:spcPts val="375"/>
                        </a:spcAft>
                        <a:buClrTx/>
                        <a:buSzTx/>
                        <a:buFontTx/>
                        <a:buNone/>
                        <a:tabLst/>
                      </a:pPr>
                      <a:r>
                        <a:rPr kumimoji="0" lang="ru-RU" altLang="ru-RU" sz="1100" b="1" i="0" u="none" strike="noStrike" cap="none" normalizeH="0" baseline="0" dirty="0" smtClean="0">
                          <a:ln>
                            <a:noFill/>
                          </a:ln>
                          <a:solidFill>
                            <a:srgbClr val="FFFFFF"/>
                          </a:solidFill>
                          <a:effectLst/>
                          <a:latin typeface="Calibri" pitchFamily="34" charset="0"/>
                          <a:cs typeface="Times New Roman" pitchFamily="18" charset="0"/>
                        </a:rPr>
                        <a:t>4</a:t>
                      </a: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ts val="1575"/>
                        </a:lnSpc>
                        <a:spcBef>
                          <a:spcPts val="375"/>
                        </a:spcBef>
                        <a:spcAft>
                          <a:spcPts val="375"/>
                        </a:spcAft>
                        <a:buClrTx/>
                        <a:buSzTx/>
                        <a:buFontTx/>
                        <a:buNone/>
                        <a:tabLst/>
                        <a:defRPr/>
                      </a:pPr>
                      <a:r>
                        <a:rPr kumimoji="0" lang="ru-RU" altLang="ru-RU" sz="1100" b="0" i="0" u="none" strike="noStrike" cap="none" normalizeH="0" baseline="0" dirty="0" smtClean="0">
                          <a:ln>
                            <a:noFill/>
                          </a:ln>
                          <a:solidFill>
                            <a:srgbClr val="000000"/>
                          </a:solidFill>
                          <a:effectLst/>
                          <a:latin typeface="Trebuchet MS" pitchFamily="34" charset="0"/>
                          <a:cs typeface="Arial" charset="0"/>
                        </a:rPr>
                        <a:t>Обобщающе - результативный этап (заключительный)</a:t>
                      </a:r>
                      <a:endParaRPr kumimoji="0" lang="ru-RU" altLang="ru-RU" sz="11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457200" rtl="0" eaLnBrk="1" fontAlgn="base" latinLnBrk="0" hangingPunct="1">
                        <a:lnSpc>
                          <a:spcPts val="1575"/>
                        </a:lnSpc>
                        <a:spcBef>
                          <a:spcPts val="375"/>
                        </a:spcBef>
                        <a:spcAft>
                          <a:spcPts val="375"/>
                        </a:spcAft>
                        <a:buClrTx/>
                        <a:buSzTx/>
                        <a:buFontTx/>
                        <a:buNone/>
                        <a:tabLst/>
                      </a:pPr>
                      <a:endParaRPr kumimoji="0" lang="ru-RU" altLang="ru-RU" sz="1100" b="0" i="0" u="none" strike="noStrike" cap="none" normalizeH="0" baseline="0" dirty="0" smtClean="0">
                        <a:ln>
                          <a:noFill/>
                        </a:ln>
                        <a:solidFill>
                          <a:srgbClr val="000000"/>
                        </a:solidFill>
                        <a:effectLst/>
                        <a:latin typeface="Calibri" pitchFamily="34" charset="0"/>
                        <a:cs typeface="Times New Roman" pitchFamily="18"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9CD"/>
                    </a:solidFill>
                  </a:tcPr>
                </a:tc>
                <a:tc>
                  <a:txBody>
                    <a:bodyPr/>
                    <a:lstStyle/>
                    <a:p>
                      <a:pPr marL="0" marR="0" lvl="0" indent="0" algn="l" defTabSz="457200" rtl="0" eaLnBrk="1" fontAlgn="base" latinLnBrk="0" hangingPunct="1">
                        <a:lnSpc>
                          <a:spcPts val="1575"/>
                        </a:lnSpc>
                        <a:spcBef>
                          <a:spcPts val="375"/>
                        </a:spcBef>
                        <a:spcAft>
                          <a:spcPts val="375"/>
                        </a:spcAft>
                        <a:buClrTx/>
                        <a:buSzTx/>
                        <a:buFontTx/>
                        <a:buNone/>
                        <a:tabLst/>
                      </a:pPr>
                      <a:endParaRPr kumimoji="0" lang="ru-RU" altLang="ru-RU" sz="1100" b="0" i="0" u="none" strike="noStrike" cap="none" normalizeH="0" baseline="0" dirty="0" smtClean="0">
                        <a:ln>
                          <a:noFill/>
                        </a:ln>
                        <a:solidFill>
                          <a:srgbClr val="000000"/>
                        </a:solidFill>
                        <a:effectLst/>
                        <a:latin typeface="Calibri" pitchFamily="34" charset="0"/>
                        <a:cs typeface="Times New Roman" pitchFamily="18"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9CD"/>
                    </a:solidFill>
                  </a:tcPr>
                </a:tc>
                <a:tc>
                  <a:txBody>
                    <a:bodyPr/>
                    <a:lstStyle/>
                    <a:p>
                      <a:pPr marL="0" marR="0" lvl="0" indent="0" algn="l" defTabSz="457200" rtl="0" eaLnBrk="1" fontAlgn="base" latinLnBrk="0" hangingPunct="1">
                        <a:lnSpc>
                          <a:spcPts val="1575"/>
                        </a:lnSpc>
                        <a:spcBef>
                          <a:spcPts val="375"/>
                        </a:spcBef>
                        <a:spcAft>
                          <a:spcPts val="375"/>
                        </a:spcAft>
                        <a:buClrTx/>
                        <a:buSzTx/>
                        <a:buFontTx/>
                        <a:buNone/>
                        <a:tabLst/>
                      </a:pPr>
                      <a:endParaRPr kumimoji="0" lang="ru-RU" altLang="ru-RU" sz="1100" b="0" i="0" u="none" strike="noStrike" cap="none" normalizeH="0" baseline="0" dirty="0" smtClean="0">
                        <a:ln>
                          <a:noFill/>
                        </a:ln>
                        <a:solidFill>
                          <a:srgbClr val="000000"/>
                        </a:solidFill>
                        <a:effectLst/>
                        <a:latin typeface="Calibri" pitchFamily="34" charset="0"/>
                        <a:cs typeface="Times New Roman" pitchFamily="18"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9CD"/>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ToMoC\Desktop\Screenshot_20250131-114146_Yandex.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sp>
        <p:nvSpPr>
          <p:cNvPr id="4" name="Прямоугольник 3"/>
          <p:cNvSpPr/>
          <p:nvPr/>
        </p:nvSpPr>
        <p:spPr>
          <a:xfrm>
            <a:off x="285720" y="335846"/>
            <a:ext cx="6572280" cy="369332"/>
          </a:xfrm>
          <a:prstGeom prst="rect">
            <a:avLst/>
          </a:prstGeom>
        </p:spPr>
        <p:txBody>
          <a:bodyPr wrap="square">
            <a:spAutoFit/>
          </a:bodyPr>
          <a:lstStyle/>
          <a:p>
            <a:pPr lvl="0" algn="just" fontAlgn="base">
              <a:spcBef>
                <a:spcPct val="0"/>
              </a:spcBef>
              <a:spcAft>
                <a:spcPct val="0"/>
              </a:spcAft>
            </a:pPr>
            <a:r>
              <a:rPr lang="ru-RU" b="1" i="1" u="sng" dirty="0" smtClean="0">
                <a:solidFill>
                  <a:srgbClr val="333333"/>
                </a:solidFill>
                <a:latin typeface="Calibri" pitchFamily="34" charset="0"/>
                <a:ea typeface="Times New Roman" pitchFamily="18" charset="0"/>
                <a:cs typeface="Times New Roman" pitchFamily="18" charset="0"/>
              </a:rPr>
              <a:t> </a:t>
            </a:r>
            <a:endParaRPr lang="ru-RU" sz="2400" dirty="0" smtClean="0">
              <a:latin typeface="Arial" pitchFamily="34" charset="0"/>
              <a:cs typeface="Arial" pitchFamily="34" charset="0"/>
            </a:endParaRPr>
          </a:p>
        </p:txBody>
      </p:sp>
      <p:sp>
        <p:nvSpPr>
          <p:cNvPr id="5" name="Прямоугольник 4"/>
          <p:cNvSpPr/>
          <p:nvPr/>
        </p:nvSpPr>
        <p:spPr>
          <a:xfrm>
            <a:off x="428596" y="428604"/>
            <a:ext cx="6429404" cy="369332"/>
          </a:xfrm>
          <a:prstGeom prst="rect">
            <a:avLst/>
          </a:prstGeom>
        </p:spPr>
        <p:txBody>
          <a:bodyPr wrap="square">
            <a:spAutoFit/>
          </a:bodyPr>
          <a:lstStyle/>
          <a:p>
            <a:pPr lvl="0" algn="just" fontAlgn="base">
              <a:spcBef>
                <a:spcPct val="0"/>
              </a:spcBef>
              <a:spcAft>
                <a:spcPct val="0"/>
              </a:spcAft>
            </a:pPr>
            <a:r>
              <a:rPr lang="ru-RU" dirty="0" smtClean="0">
                <a:solidFill>
                  <a:srgbClr val="000000"/>
                </a:solidFill>
                <a:latin typeface="Times New Roman" pitchFamily="18" charset="0"/>
                <a:ea typeface="Times New Roman" pitchFamily="18" charset="0"/>
                <a:cs typeface="Times New Roman" pitchFamily="18" charset="0"/>
              </a:rPr>
              <a:t> </a:t>
            </a:r>
            <a:endParaRPr lang="ru-RU" dirty="0" smtClean="0">
              <a:latin typeface="Times New Roman" pitchFamily="18" charset="0"/>
              <a:cs typeface="Times New Roman" pitchFamily="18" charset="0"/>
            </a:endParaRPr>
          </a:p>
        </p:txBody>
      </p:sp>
      <p:sp>
        <p:nvSpPr>
          <p:cNvPr id="6" name="Прямоугольник 5"/>
          <p:cNvSpPr/>
          <p:nvPr/>
        </p:nvSpPr>
        <p:spPr>
          <a:xfrm>
            <a:off x="285720" y="214290"/>
            <a:ext cx="6572280" cy="2062103"/>
          </a:xfrm>
          <a:prstGeom prst="rect">
            <a:avLst/>
          </a:prstGeom>
        </p:spPr>
        <p:txBody>
          <a:bodyPr wrap="square">
            <a:spAutoFit/>
          </a:bodyPr>
          <a:lstStyle/>
          <a:p>
            <a:pPr lvl="0" algn="r" fontAlgn="base">
              <a:spcBef>
                <a:spcPct val="0"/>
              </a:spcBef>
              <a:spcAft>
                <a:spcPct val="0"/>
              </a:spcAft>
            </a:pPr>
            <a:r>
              <a:rPr lang="ru-RU" sz="1600" b="1" dirty="0" smtClean="0">
                <a:solidFill>
                  <a:srgbClr val="333333"/>
                </a:solidFill>
                <a:latin typeface="Times New Roman" pitchFamily="18" charset="0"/>
                <a:ea typeface="Times New Roman" pitchFamily="18" charset="0"/>
                <a:cs typeface="Times New Roman" pitchFamily="18" charset="0"/>
              </a:rPr>
              <a:t>«Настоящий учитель – не тот, кто тебя</a:t>
            </a:r>
          </a:p>
          <a:p>
            <a:pPr lvl="0" algn="r" fontAlgn="base">
              <a:spcBef>
                <a:spcPct val="0"/>
              </a:spcBef>
              <a:spcAft>
                <a:spcPct val="0"/>
              </a:spcAft>
            </a:pPr>
            <a:r>
              <a:rPr lang="ru-RU" sz="1600" b="1" dirty="0" smtClean="0">
                <a:solidFill>
                  <a:srgbClr val="333333"/>
                </a:solidFill>
                <a:latin typeface="Times New Roman" pitchFamily="18" charset="0"/>
                <a:ea typeface="Times New Roman" pitchFamily="18" charset="0"/>
                <a:cs typeface="Times New Roman" pitchFamily="18" charset="0"/>
              </a:rPr>
              <a:t> постоянно воспитывает, а тот, кто</a:t>
            </a:r>
          </a:p>
          <a:p>
            <a:pPr lvl="0" algn="r" fontAlgn="base">
              <a:spcBef>
                <a:spcPct val="0"/>
              </a:spcBef>
              <a:spcAft>
                <a:spcPct val="0"/>
              </a:spcAft>
            </a:pPr>
            <a:r>
              <a:rPr lang="ru-RU" sz="1600" b="1" dirty="0" smtClean="0">
                <a:solidFill>
                  <a:srgbClr val="333333"/>
                </a:solidFill>
                <a:latin typeface="Times New Roman" pitchFamily="18" charset="0"/>
                <a:ea typeface="Times New Roman" pitchFamily="18" charset="0"/>
                <a:cs typeface="Times New Roman" pitchFamily="18" charset="0"/>
              </a:rPr>
              <a:t> помогает тебе стать самим собой»  </a:t>
            </a:r>
          </a:p>
          <a:p>
            <a:pPr lvl="0" algn="r" fontAlgn="base">
              <a:spcBef>
                <a:spcPct val="0"/>
              </a:spcBef>
              <a:spcAft>
                <a:spcPct val="0"/>
              </a:spcAft>
            </a:pPr>
            <a:r>
              <a:rPr lang="ru-RU" sz="1600" b="1" dirty="0" smtClean="0">
                <a:solidFill>
                  <a:srgbClr val="333333"/>
                </a:solidFill>
                <a:latin typeface="Times New Roman" pitchFamily="18" charset="0"/>
                <a:ea typeface="Times New Roman" pitchFamily="18" charset="0"/>
                <a:cs typeface="Times New Roman" pitchFamily="18" charset="0"/>
              </a:rPr>
              <a:t>М.А.Светлов</a:t>
            </a:r>
          </a:p>
          <a:p>
            <a:pPr lvl="0" algn="ctr" fontAlgn="base">
              <a:spcBef>
                <a:spcPct val="0"/>
              </a:spcBef>
              <a:spcAft>
                <a:spcPct val="0"/>
              </a:spcAft>
            </a:pPr>
            <a:endParaRPr lang="ru-RU" sz="1600" b="1" dirty="0" smtClean="0">
              <a:solidFill>
                <a:srgbClr val="333333"/>
              </a:solidFill>
              <a:latin typeface="Times New Roman" pitchFamily="18" charset="0"/>
              <a:ea typeface="Times New Roman" pitchFamily="18" charset="0"/>
              <a:cs typeface="Times New Roman" pitchFamily="18" charset="0"/>
            </a:endParaRPr>
          </a:p>
          <a:p>
            <a:pPr lvl="0" algn="ctr" fontAlgn="base">
              <a:spcBef>
                <a:spcPct val="0"/>
              </a:spcBef>
              <a:spcAft>
                <a:spcPct val="0"/>
              </a:spcAft>
            </a:pPr>
            <a:r>
              <a:rPr lang="ru-RU" sz="1600" b="1" dirty="0" smtClean="0">
                <a:solidFill>
                  <a:srgbClr val="333333"/>
                </a:solidFill>
                <a:latin typeface="Times New Roman" pitchFamily="18" charset="0"/>
                <a:ea typeface="Times New Roman" pitchFamily="18" charset="0"/>
                <a:cs typeface="Times New Roman" pitchFamily="18" charset="0"/>
              </a:rPr>
              <a:t>Среднесрочный проект в старшей группе «Солнышко»</a:t>
            </a:r>
          </a:p>
          <a:p>
            <a:pPr lvl="0" algn="ctr" fontAlgn="base">
              <a:spcBef>
                <a:spcPct val="0"/>
              </a:spcBef>
              <a:spcAft>
                <a:spcPct val="0"/>
              </a:spcAft>
            </a:pPr>
            <a:r>
              <a:rPr lang="ru-RU" sz="1600" b="1" dirty="0" smtClean="0">
                <a:solidFill>
                  <a:srgbClr val="333333"/>
                </a:solidFill>
                <a:latin typeface="Times New Roman" pitchFamily="18" charset="0"/>
                <a:ea typeface="Times New Roman" pitchFamily="18" charset="0"/>
                <a:cs typeface="Times New Roman" pitchFamily="18" charset="0"/>
              </a:rPr>
              <a:t> «Знакомим детей с творчеством педагога-писателя-патриота </a:t>
            </a:r>
          </a:p>
          <a:p>
            <a:pPr lvl="0" algn="ctr" fontAlgn="base">
              <a:spcBef>
                <a:spcPct val="0"/>
              </a:spcBef>
              <a:spcAft>
                <a:spcPct val="0"/>
              </a:spcAft>
            </a:pPr>
            <a:r>
              <a:rPr lang="ru-RU" sz="1600" b="1" dirty="0" smtClean="0">
                <a:solidFill>
                  <a:srgbClr val="333333"/>
                </a:solidFill>
                <a:latin typeface="Times New Roman" pitchFamily="18" charset="0"/>
                <a:ea typeface="Times New Roman" pitchFamily="18" charset="0"/>
                <a:cs typeface="Times New Roman" pitchFamily="18" charset="0"/>
              </a:rPr>
              <a:t>Мамаева </a:t>
            </a:r>
            <a:r>
              <a:rPr lang="ru-RU" sz="1600" b="1" dirty="0" err="1" smtClean="0">
                <a:solidFill>
                  <a:srgbClr val="333333"/>
                </a:solidFill>
                <a:latin typeface="Times New Roman" pitchFamily="18" charset="0"/>
                <a:ea typeface="Times New Roman" pitchFamily="18" charset="0"/>
                <a:cs typeface="Times New Roman" pitchFamily="18" charset="0"/>
              </a:rPr>
              <a:t>Абаса</a:t>
            </a:r>
            <a:r>
              <a:rPr lang="ru-RU" sz="1600" b="1" dirty="0" smtClean="0">
                <a:solidFill>
                  <a:srgbClr val="333333"/>
                </a:solidFill>
                <a:latin typeface="Times New Roman" pitchFamily="18" charset="0"/>
                <a:ea typeface="Times New Roman" pitchFamily="18" charset="0"/>
                <a:cs typeface="Times New Roman" pitchFamily="18" charset="0"/>
              </a:rPr>
              <a:t> </a:t>
            </a:r>
            <a:r>
              <a:rPr lang="ru-RU" sz="1600" b="1" dirty="0" err="1" smtClean="0">
                <a:solidFill>
                  <a:srgbClr val="333333"/>
                </a:solidFill>
                <a:latin typeface="Times New Roman" pitchFamily="18" charset="0"/>
                <a:ea typeface="Times New Roman" pitchFamily="18" charset="0"/>
                <a:cs typeface="Times New Roman" pitchFamily="18" charset="0"/>
              </a:rPr>
              <a:t>Хусейновича</a:t>
            </a:r>
            <a:r>
              <a:rPr lang="ru-RU" sz="1600" b="1" dirty="0" smtClean="0">
                <a:solidFill>
                  <a:srgbClr val="333333"/>
                </a:solidFill>
                <a:latin typeface="Times New Roman" pitchFamily="18" charset="0"/>
                <a:ea typeface="Times New Roman" pitchFamily="18" charset="0"/>
                <a:cs typeface="Times New Roman" pitchFamily="18" charset="0"/>
              </a:rPr>
              <a:t>»</a:t>
            </a:r>
            <a:endParaRPr lang="ru-RU" sz="1600" b="1" dirty="0" smtClean="0">
              <a:latin typeface="Times New Roman" pitchFamily="18" charset="0"/>
              <a:cs typeface="Times New Roman" pitchFamily="18" charset="0"/>
            </a:endParaRPr>
          </a:p>
        </p:txBody>
      </p:sp>
      <p:pic>
        <p:nvPicPr>
          <p:cNvPr id="7" name="Picture 7" descr="C:\Users\asus\Desktop\ПРОЕКТ Национальный герой\KBCGE3126.JPG"/>
          <p:cNvPicPr>
            <a:picLocks noChangeAspect="1" noChangeArrowheads="1"/>
          </p:cNvPicPr>
          <p:nvPr/>
        </p:nvPicPr>
        <p:blipFill>
          <a:blip r:embed="rId3"/>
          <a:srcRect/>
          <a:stretch>
            <a:fillRect/>
          </a:stretch>
        </p:blipFill>
        <p:spPr bwMode="auto">
          <a:xfrm>
            <a:off x="2428860" y="2285992"/>
            <a:ext cx="3929090" cy="414340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ToMoC\Desktop\Screenshot_20250131-114146_Yandex.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sp>
        <p:nvSpPr>
          <p:cNvPr id="4" name="Прямоугольник 3"/>
          <p:cNvSpPr/>
          <p:nvPr/>
        </p:nvSpPr>
        <p:spPr>
          <a:xfrm>
            <a:off x="285720" y="335846"/>
            <a:ext cx="6572280" cy="369332"/>
          </a:xfrm>
          <a:prstGeom prst="rect">
            <a:avLst/>
          </a:prstGeom>
        </p:spPr>
        <p:txBody>
          <a:bodyPr wrap="square">
            <a:spAutoFit/>
          </a:bodyPr>
          <a:lstStyle/>
          <a:p>
            <a:pPr lvl="0" algn="just" fontAlgn="base">
              <a:spcBef>
                <a:spcPct val="0"/>
              </a:spcBef>
              <a:spcAft>
                <a:spcPct val="0"/>
              </a:spcAft>
            </a:pPr>
            <a:r>
              <a:rPr lang="ru-RU" b="1" i="1" u="sng" dirty="0" smtClean="0">
                <a:solidFill>
                  <a:srgbClr val="333333"/>
                </a:solidFill>
                <a:latin typeface="Calibri" pitchFamily="34" charset="0"/>
                <a:ea typeface="Times New Roman" pitchFamily="18" charset="0"/>
                <a:cs typeface="Times New Roman" pitchFamily="18" charset="0"/>
              </a:rPr>
              <a:t> </a:t>
            </a:r>
            <a:endParaRPr lang="ru-RU" sz="2400" dirty="0" smtClean="0">
              <a:latin typeface="Arial" pitchFamily="34" charset="0"/>
              <a:cs typeface="Arial" pitchFamily="34" charset="0"/>
            </a:endParaRPr>
          </a:p>
        </p:txBody>
      </p:sp>
      <p:sp>
        <p:nvSpPr>
          <p:cNvPr id="5" name="Прямоугольник 4"/>
          <p:cNvSpPr/>
          <p:nvPr/>
        </p:nvSpPr>
        <p:spPr>
          <a:xfrm>
            <a:off x="428596" y="428604"/>
            <a:ext cx="6429404" cy="369332"/>
          </a:xfrm>
          <a:prstGeom prst="rect">
            <a:avLst/>
          </a:prstGeom>
        </p:spPr>
        <p:txBody>
          <a:bodyPr wrap="square">
            <a:spAutoFit/>
          </a:bodyPr>
          <a:lstStyle/>
          <a:p>
            <a:pPr lvl="0" algn="just" fontAlgn="base">
              <a:spcBef>
                <a:spcPct val="0"/>
              </a:spcBef>
              <a:spcAft>
                <a:spcPct val="0"/>
              </a:spcAft>
            </a:pPr>
            <a:r>
              <a:rPr lang="ru-RU" dirty="0" smtClean="0">
                <a:solidFill>
                  <a:srgbClr val="000000"/>
                </a:solidFill>
                <a:latin typeface="Times New Roman" pitchFamily="18" charset="0"/>
                <a:ea typeface="Times New Roman" pitchFamily="18" charset="0"/>
                <a:cs typeface="Times New Roman" pitchFamily="18" charset="0"/>
              </a:rPr>
              <a:t> </a:t>
            </a:r>
            <a:endParaRPr lang="ru-RU" dirty="0" smtClean="0">
              <a:latin typeface="Times New Roman" pitchFamily="18" charset="0"/>
              <a:cs typeface="Times New Roman" pitchFamily="18" charset="0"/>
            </a:endParaRPr>
          </a:p>
        </p:txBody>
      </p:sp>
      <p:sp>
        <p:nvSpPr>
          <p:cNvPr id="6" name="Прямоугольник 5"/>
          <p:cNvSpPr/>
          <p:nvPr/>
        </p:nvSpPr>
        <p:spPr>
          <a:xfrm>
            <a:off x="285720" y="571480"/>
            <a:ext cx="6572280" cy="3539430"/>
          </a:xfrm>
          <a:prstGeom prst="rect">
            <a:avLst/>
          </a:prstGeom>
        </p:spPr>
        <p:txBody>
          <a:bodyPr wrap="square">
            <a:spAutoFit/>
          </a:bodyPr>
          <a:lstStyle/>
          <a:p>
            <a:pPr lvl="0" fontAlgn="base">
              <a:spcBef>
                <a:spcPct val="0"/>
              </a:spcBef>
              <a:spcAft>
                <a:spcPct val="0"/>
              </a:spcAft>
            </a:pPr>
            <a:endParaRPr lang="ru-RU" sz="2000" b="1" dirty="0" smtClean="0">
              <a:solidFill>
                <a:srgbClr val="333333"/>
              </a:solidFill>
              <a:latin typeface="Times New Roman" pitchFamily="18" charset="0"/>
              <a:ea typeface="Times New Roman" pitchFamily="18" charset="0"/>
              <a:cs typeface="Times New Roman" pitchFamily="18" charset="0"/>
            </a:endParaRPr>
          </a:p>
          <a:p>
            <a:pPr lvl="0" fontAlgn="base">
              <a:spcBef>
                <a:spcPct val="0"/>
              </a:spcBef>
              <a:spcAft>
                <a:spcPct val="0"/>
              </a:spcAft>
            </a:pPr>
            <a:r>
              <a:rPr lang="ru-RU" sz="2000" b="1" dirty="0" smtClean="0">
                <a:solidFill>
                  <a:srgbClr val="333333"/>
                </a:solidFill>
                <a:latin typeface="Times New Roman" pitchFamily="18" charset="0"/>
                <a:ea typeface="Times New Roman" pitchFamily="18" charset="0"/>
                <a:cs typeface="Times New Roman" pitchFamily="18" charset="0"/>
              </a:rPr>
              <a:t>Организация: МБДОУ «Детский сад № 1 «Дружба»</a:t>
            </a:r>
            <a:endParaRPr lang="ru-RU" sz="2000" b="1" dirty="0" smtClean="0">
              <a:latin typeface="Times New Roman" pitchFamily="18" charset="0"/>
              <a:cs typeface="Times New Roman" pitchFamily="18" charset="0"/>
            </a:endParaRPr>
          </a:p>
          <a:p>
            <a:pPr lvl="0" eaLnBrk="0" fontAlgn="base" hangingPunct="0">
              <a:spcBef>
                <a:spcPct val="0"/>
              </a:spcBef>
              <a:spcAft>
                <a:spcPct val="0"/>
              </a:spcAft>
            </a:pPr>
            <a:r>
              <a:rPr lang="ru-RU" sz="2000" b="1" dirty="0" smtClean="0">
                <a:solidFill>
                  <a:srgbClr val="333333"/>
                </a:solidFill>
                <a:latin typeface="Times New Roman" pitchFamily="18" charset="0"/>
                <a:ea typeface="Times New Roman" pitchFamily="18" charset="0"/>
                <a:cs typeface="Times New Roman" pitchFamily="18" charset="0"/>
              </a:rPr>
              <a:t>Населенный пункт: Чеченская Республика, </a:t>
            </a:r>
            <a:r>
              <a:rPr lang="ru-RU" sz="2000" b="1" dirty="0" err="1" smtClean="0">
                <a:solidFill>
                  <a:srgbClr val="333333"/>
                </a:solidFill>
                <a:latin typeface="Times New Roman" pitchFamily="18" charset="0"/>
                <a:ea typeface="Times New Roman" pitchFamily="18" charset="0"/>
                <a:cs typeface="Times New Roman" pitchFamily="18" charset="0"/>
              </a:rPr>
              <a:t>Гудермесский</a:t>
            </a:r>
            <a:r>
              <a:rPr lang="ru-RU" sz="2000" b="1" dirty="0" smtClean="0">
                <a:solidFill>
                  <a:srgbClr val="333333"/>
                </a:solidFill>
                <a:latin typeface="Times New Roman" pitchFamily="18" charset="0"/>
                <a:ea typeface="Times New Roman" pitchFamily="18" charset="0"/>
                <a:cs typeface="Times New Roman" pitchFamily="18" charset="0"/>
              </a:rPr>
              <a:t> район, с. </a:t>
            </a:r>
            <a:r>
              <a:rPr lang="ru-RU" sz="2000" b="1" dirty="0" err="1" smtClean="0">
                <a:solidFill>
                  <a:srgbClr val="333333"/>
                </a:solidFill>
                <a:latin typeface="Times New Roman" pitchFamily="18" charset="0"/>
                <a:ea typeface="Times New Roman" pitchFamily="18" charset="0"/>
                <a:cs typeface="Times New Roman" pitchFamily="18" charset="0"/>
              </a:rPr>
              <a:t>Брагуны</a:t>
            </a:r>
            <a:endParaRPr lang="ru-RU" sz="2000" b="1" dirty="0" smtClean="0">
              <a:solidFill>
                <a:srgbClr val="333333"/>
              </a:solidFill>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pPr>
            <a:endParaRPr lang="ru-RU" dirty="0" smtClean="0">
              <a:latin typeface="Times New Roman" pitchFamily="18" charset="0"/>
              <a:cs typeface="Times New Roman" pitchFamily="18" charset="0"/>
            </a:endParaRPr>
          </a:p>
          <a:p>
            <a:pPr lvl="0" algn="ctr" eaLnBrk="0" fontAlgn="base" hangingPunct="0">
              <a:spcBef>
                <a:spcPct val="0"/>
              </a:spcBef>
              <a:spcAft>
                <a:spcPct val="0"/>
              </a:spcAft>
            </a:pPr>
            <a:r>
              <a:rPr lang="ru-RU" b="1" dirty="0" smtClean="0">
                <a:solidFill>
                  <a:srgbClr val="333333"/>
                </a:solidFill>
                <a:latin typeface="Times New Roman" pitchFamily="18" charset="0"/>
                <a:ea typeface="Times New Roman" pitchFamily="18" charset="0"/>
                <a:cs typeface="Times New Roman" pitchFamily="18" charset="0"/>
              </a:rPr>
              <a:t>ПАСПОРТ ПРОЕКТА.</a:t>
            </a:r>
          </a:p>
          <a:p>
            <a:pPr lvl="0" algn="just" eaLnBrk="0" fontAlgn="base" hangingPunct="0">
              <a:spcBef>
                <a:spcPct val="0"/>
              </a:spcBef>
              <a:spcAft>
                <a:spcPct val="0"/>
              </a:spcAft>
            </a:pPr>
            <a:endParaRPr lang="ru-RU" dirty="0" smtClean="0">
              <a:latin typeface="Times New Roman" pitchFamily="18" charset="0"/>
              <a:cs typeface="Times New Roman" pitchFamily="18" charset="0"/>
            </a:endParaRPr>
          </a:p>
          <a:p>
            <a:pPr lvl="0" algn="just" eaLnBrk="0" fontAlgn="base" hangingPunct="0">
              <a:spcBef>
                <a:spcPct val="0"/>
              </a:spcBef>
              <a:spcAft>
                <a:spcPct val="0"/>
              </a:spcAft>
            </a:pPr>
            <a:r>
              <a:rPr lang="ru-RU" b="1" i="1" dirty="0" smtClean="0">
                <a:solidFill>
                  <a:srgbClr val="333333"/>
                </a:solidFill>
                <a:latin typeface="Times New Roman" pitchFamily="18" charset="0"/>
                <a:ea typeface="Times New Roman" pitchFamily="18" charset="0"/>
                <a:cs typeface="Times New Roman" pitchFamily="18" charset="0"/>
              </a:rPr>
              <a:t>Вид проекта:</a:t>
            </a:r>
            <a:r>
              <a:rPr lang="ru-RU" dirty="0" smtClean="0">
                <a:solidFill>
                  <a:srgbClr val="333333"/>
                </a:solidFill>
                <a:latin typeface="Times New Roman" pitchFamily="18" charset="0"/>
                <a:ea typeface="Times New Roman" pitchFamily="18" charset="0"/>
                <a:cs typeface="Times New Roman" pitchFamily="18" charset="0"/>
              </a:rPr>
              <a:t> познавательно - творческий.</a:t>
            </a:r>
            <a:endParaRPr lang="ru-RU" dirty="0" smtClean="0">
              <a:latin typeface="Times New Roman" pitchFamily="18" charset="0"/>
              <a:cs typeface="Times New Roman" pitchFamily="18" charset="0"/>
            </a:endParaRPr>
          </a:p>
          <a:p>
            <a:pPr lvl="0" algn="just" eaLnBrk="0" fontAlgn="base" hangingPunct="0">
              <a:spcBef>
                <a:spcPct val="0"/>
              </a:spcBef>
              <a:spcAft>
                <a:spcPct val="0"/>
              </a:spcAft>
            </a:pPr>
            <a:r>
              <a:rPr lang="ru-RU" b="1" i="1" dirty="0" smtClean="0">
                <a:solidFill>
                  <a:srgbClr val="333333"/>
                </a:solidFill>
                <a:latin typeface="Times New Roman" pitchFamily="18" charset="0"/>
                <a:ea typeface="Times New Roman" pitchFamily="18" charset="0"/>
                <a:cs typeface="Times New Roman" pitchFamily="18" charset="0"/>
              </a:rPr>
              <a:t>Продолжительность проекта:</a:t>
            </a:r>
            <a:r>
              <a:rPr lang="ru-RU" dirty="0" smtClean="0">
                <a:solidFill>
                  <a:srgbClr val="333333"/>
                </a:solidFill>
                <a:latin typeface="Times New Roman" pitchFamily="18" charset="0"/>
                <a:ea typeface="Times New Roman" pitchFamily="18" charset="0"/>
                <a:cs typeface="Times New Roman" pitchFamily="18" charset="0"/>
              </a:rPr>
              <a:t> среднесрочный.</a:t>
            </a:r>
            <a:endParaRPr lang="ru-RU" dirty="0" smtClean="0">
              <a:latin typeface="Times New Roman" pitchFamily="18" charset="0"/>
              <a:cs typeface="Times New Roman" pitchFamily="18" charset="0"/>
            </a:endParaRPr>
          </a:p>
          <a:p>
            <a:pPr lvl="0" algn="just" eaLnBrk="0" fontAlgn="base" hangingPunct="0">
              <a:spcBef>
                <a:spcPct val="0"/>
              </a:spcBef>
              <a:spcAft>
                <a:spcPct val="0"/>
              </a:spcAft>
            </a:pPr>
            <a:r>
              <a:rPr lang="ru-RU" b="1" i="1" dirty="0" smtClean="0">
                <a:solidFill>
                  <a:srgbClr val="333333"/>
                </a:solidFill>
                <a:latin typeface="Times New Roman" pitchFamily="18" charset="0"/>
                <a:ea typeface="Times New Roman" pitchFamily="18" charset="0"/>
                <a:cs typeface="Times New Roman" pitchFamily="18" charset="0"/>
              </a:rPr>
              <a:t>Сроки реализации: январь-май</a:t>
            </a:r>
            <a:r>
              <a:rPr lang="ru-RU" dirty="0" smtClean="0">
                <a:solidFill>
                  <a:srgbClr val="333333"/>
                </a:solidFill>
                <a:latin typeface="Times New Roman" pitchFamily="18" charset="0"/>
                <a:ea typeface="Times New Roman" pitchFamily="18" charset="0"/>
                <a:cs typeface="Times New Roman" pitchFamily="18" charset="0"/>
              </a:rPr>
              <a:t> 2025г</a:t>
            </a:r>
            <a:endParaRPr lang="ru-RU" dirty="0" smtClean="0">
              <a:latin typeface="Times New Roman" pitchFamily="18" charset="0"/>
              <a:cs typeface="Times New Roman" pitchFamily="18" charset="0"/>
            </a:endParaRPr>
          </a:p>
          <a:p>
            <a:pPr lvl="0" algn="just" eaLnBrk="0" fontAlgn="base" hangingPunct="0">
              <a:spcBef>
                <a:spcPct val="0"/>
              </a:spcBef>
              <a:spcAft>
                <a:spcPct val="0"/>
              </a:spcAft>
            </a:pPr>
            <a:r>
              <a:rPr lang="ru-RU" b="1" i="1" dirty="0" smtClean="0">
                <a:solidFill>
                  <a:srgbClr val="333333"/>
                </a:solidFill>
                <a:latin typeface="Times New Roman" pitchFamily="18" charset="0"/>
                <a:ea typeface="Times New Roman" pitchFamily="18" charset="0"/>
                <a:cs typeface="Times New Roman" pitchFamily="18" charset="0"/>
              </a:rPr>
              <a:t>Участники проекта:</a:t>
            </a:r>
            <a:r>
              <a:rPr lang="ru-RU" dirty="0" smtClean="0">
                <a:solidFill>
                  <a:srgbClr val="333333"/>
                </a:solidFill>
                <a:latin typeface="Times New Roman" pitchFamily="18" charset="0"/>
                <a:ea typeface="Times New Roman" pitchFamily="18" charset="0"/>
                <a:cs typeface="Times New Roman" pitchFamily="18" charset="0"/>
              </a:rPr>
              <a:t> дети старшей группы, воспитатели, музыкальный руководитель, педагог-психолог, родители.</a:t>
            </a:r>
            <a:endParaRPr lang="ru-RU" dirty="0" smtClean="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Другая 3">
      <a:dk1>
        <a:sysClr val="windowText" lastClr="000000"/>
      </a:dk1>
      <a:lt1>
        <a:sysClr val="window" lastClr="FFFFFF"/>
      </a:lt1>
      <a:dk2>
        <a:srgbClr val="4E5B6F"/>
      </a:dk2>
      <a:lt2>
        <a:srgbClr val="D6ECFF"/>
      </a:lt2>
      <a:accent1>
        <a:srgbClr val="7FD13B"/>
      </a:accent1>
      <a:accent2>
        <a:srgbClr val="EA157A"/>
      </a:accent2>
      <a:accent3>
        <a:srgbClr val="FED46B"/>
      </a:accent3>
      <a:accent4>
        <a:srgbClr val="00ADDC"/>
      </a:accent4>
      <a:accent5>
        <a:srgbClr val="738AC8"/>
      </a:accent5>
      <a:accent6>
        <a:srgbClr val="1AB39F"/>
      </a:accent6>
      <a:hlink>
        <a:srgbClr val="EB8803"/>
      </a:hlink>
      <a:folHlink>
        <a:srgbClr val="5F779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TotalTime>
  <Words>1259</Words>
  <Application>Microsoft Office PowerPoint</Application>
  <PresentationFormat>Экран (4:3)</PresentationFormat>
  <Paragraphs>213</Paragraphs>
  <Slides>31</Slides>
  <Notes>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31</vt:i4>
      </vt:variant>
    </vt:vector>
  </HeadingPairs>
  <TitlesOfParts>
    <vt:vector size="36" baseType="lpstr">
      <vt:lpstr>Arial</vt:lpstr>
      <vt:lpstr>Calibri</vt:lpstr>
      <vt:lpstr>Times New Roman</vt:lpstr>
      <vt:lpstr>Trebuchet MS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ToMoC</dc:creator>
  <cp:lastModifiedBy>Пользователь</cp:lastModifiedBy>
  <cp:revision>43</cp:revision>
  <dcterms:created xsi:type="dcterms:W3CDTF">2025-01-31T08:45:14Z</dcterms:created>
  <dcterms:modified xsi:type="dcterms:W3CDTF">2025-02-07T07:57:05Z</dcterms:modified>
</cp:coreProperties>
</file>