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86" r:id="rId9"/>
    <p:sldId id="264" r:id="rId10"/>
    <p:sldId id="280" r:id="rId11"/>
    <p:sldId id="296" r:id="rId12"/>
    <p:sldId id="265" r:id="rId13"/>
    <p:sldId id="300" r:id="rId14"/>
    <p:sldId id="281" r:id="rId15"/>
    <p:sldId id="266" r:id="rId16"/>
    <p:sldId id="294" r:id="rId17"/>
    <p:sldId id="282" r:id="rId18"/>
    <p:sldId id="276" r:id="rId19"/>
    <p:sldId id="283" r:id="rId20"/>
    <p:sldId id="277" r:id="rId21"/>
    <p:sldId id="297" r:id="rId22"/>
    <p:sldId id="298" r:id="rId23"/>
    <p:sldId id="284" r:id="rId24"/>
    <p:sldId id="285" r:id="rId25"/>
    <p:sldId id="299" r:id="rId26"/>
    <p:sldId id="278" r:id="rId27"/>
    <p:sldId id="279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5" r:id="rId36"/>
    <p:sldId id="272" r:id="rId37"/>
    <p:sldId id="27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14414" y="135729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 </a:t>
            </a:r>
            <a:r>
              <a:rPr lang="ru-RU" sz="4000" dirty="0"/>
              <a:t>   Инновационные подходы к созданию предметно-развивающей среды в условиях реализации ФГОС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857356" y="4000504"/>
            <a:ext cx="6786610" cy="2286016"/>
          </a:xfrm>
        </p:spPr>
        <p:txBody>
          <a:bodyPr>
            <a:normAutofit fontScale="77500" lnSpcReduction="20000"/>
          </a:bodyPr>
          <a:lstStyle/>
          <a:p>
            <a:r>
              <a:rPr lang="ru-RU" sz="3900" u="sng" dirty="0" smtClean="0">
                <a:solidFill>
                  <a:schemeClr val="tx1"/>
                </a:solidFill>
              </a:rPr>
              <a:t>Подготовила:</a:t>
            </a:r>
          </a:p>
          <a:p>
            <a:r>
              <a:rPr lang="ru-RU" sz="3900" dirty="0" smtClean="0">
                <a:solidFill>
                  <a:schemeClr val="tx1"/>
                </a:solidFill>
              </a:rPr>
              <a:t>Воспитатель</a:t>
            </a:r>
          </a:p>
          <a:p>
            <a:r>
              <a:rPr lang="ru-RU" sz="3900" dirty="0" err="1" smtClean="0">
                <a:solidFill>
                  <a:schemeClr val="tx1"/>
                </a:solidFill>
              </a:rPr>
              <a:t>Козбаева</a:t>
            </a:r>
            <a:r>
              <a:rPr lang="ru-RU" sz="3900" dirty="0" smtClean="0">
                <a:solidFill>
                  <a:schemeClr val="tx1"/>
                </a:solidFill>
              </a:rPr>
              <a:t> Э.Б.   </a:t>
            </a:r>
          </a:p>
          <a:p>
            <a:endParaRPr lang="ru-RU" sz="3400" dirty="0" smtClean="0">
              <a:solidFill>
                <a:schemeClr val="tx1"/>
              </a:solidFill>
            </a:endParaRPr>
          </a:p>
          <a:p>
            <a:r>
              <a:rPr lang="ru-RU" sz="3400" dirty="0" smtClean="0">
                <a:solidFill>
                  <a:schemeClr val="tx1"/>
                </a:solidFill>
                <a:cs typeface="Arial" pitchFamily="34" charset="0"/>
              </a:rPr>
              <a:t> 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Центр «Патриотическое воспитание»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709120"/>
          </a:xfrm>
        </p:spPr>
      </p:pic>
    </p:spTree>
    <p:extLst>
      <p:ext uri="{BB962C8B-B14F-4D97-AF65-F5344CB8AC3E}">
        <p14:creationId xmlns:p14="http://schemas.microsoft.com/office/powerpoint/2010/main" val="3075679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4" y="274638"/>
            <a:ext cx="8039232" cy="5962674"/>
          </a:xfrm>
        </p:spPr>
      </p:pic>
    </p:spTree>
    <p:extLst>
      <p:ext uri="{BB962C8B-B14F-4D97-AF65-F5344CB8AC3E}">
        <p14:creationId xmlns:p14="http://schemas.microsoft.com/office/powerpoint/2010/main" val="1675617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428604"/>
            <a:ext cx="8143900" cy="1470025"/>
          </a:xfrm>
        </p:spPr>
        <p:txBody>
          <a:bodyPr>
            <a:normAutofit/>
          </a:bodyPr>
          <a:lstStyle/>
          <a:p>
            <a:r>
              <a:rPr lang="ru-RU" sz="4000" dirty="0"/>
              <a:t>Центр безопасности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925594"/>
            <a:ext cx="2736304" cy="4020478"/>
          </a:xfrm>
        </p:spPr>
        <p:txBody>
          <a:bodyPr>
            <a:normAutofit/>
          </a:bodyPr>
          <a:lstStyle/>
          <a:p>
            <a:pPr fontAlgn="t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898629"/>
            <a:ext cx="4032447" cy="4410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98629"/>
            <a:ext cx="4176464" cy="4410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безопасности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600200"/>
            <a:ext cx="4536503" cy="45259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00200"/>
            <a:ext cx="38164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90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сюжетно-ролевой игры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dirty="0"/>
              <a:t>В салон красоты скорей поспешите,</a:t>
            </a:r>
          </a:p>
          <a:p>
            <a:pPr marL="0" indent="0">
              <a:buNone/>
            </a:pPr>
            <a:r>
              <a:rPr lang="ru-RU" sz="1800" dirty="0"/>
              <a:t>Макияж и причёску здесь наведите.</a:t>
            </a:r>
          </a:p>
          <a:p>
            <a:pPr marL="0" indent="0">
              <a:buNone/>
            </a:pPr>
            <a:r>
              <a:rPr lang="ru-RU" sz="1800" dirty="0"/>
              <a:t>Вы будете просто </a:t>
            </a:r>
            <a:r>
              <a:rPr lang="ru-RU" sz="1800" dirty="0" smtClean="0"/>
              <a:t>неотразимы.</a:t>
            </a:r>
            <a:endParaRPr lang="ru-RU" sz="1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00200"/>
            <a:ext cx="4320480" cy="452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636912"/>
            <a:ext cx="3909119" cy="36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76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857232"/>
            <a:ext cx="6480720" cy="1143008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Здесь находится больница, если надо полечиться, приходите — доктор ждёт, он сейчас приём </a:t>
            </a:r>
            <a:r>
              <a:rPr lang="ru-RU" sz="2800" b="1" dirty="0" smtClean="0"/>
              <a:t>начнёт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276872"/>
            <a:ext cx="2918128" cy="42954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4032448" cy="4320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00" y="2132856"/>
            <a:ext cx="4282672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507288" cy="5851525"/>
          </a:xfrm>
        </p:spPr>
      </p:pic>
    </p:spTree>
    <p:extLst>
      <p:ext uri="{BB962C8B-B14F-4D97-AF65-F5344CB8AC3E}">
        <p14:creationId xmlns:p14="http://schemas.microsoft.com/office/powerpoint/2010/main" val="4232947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091" y="1679042"/>
            <a:ext cx="8073818" cy="4368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351310"/>
            <a:ext cx="8504122" cy="139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60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Autofit/>
          </a:bodyPr>
          <a:lstStyle/>
          <a:p>
            <a:r>
              <a:rPr lang="ru-RU" sz="2800" dirty="0" smtClean="0"/>
              <a:t>Центр </a:t>
            </a:r>
            <a:r>
              <a:rPr lang="ru-RU" sz="2800" dirty="0"/>
              <a:t>занимательной </a:t>
            </a:r>
            <a:r>
              <a:rPr lang="ru-RU" sz="2800" dirty="0" smtClean="0"/>
              <a:t>математики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26746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417638"/>
            <a:ext cx="4536504" cy="50356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704" y="1637076"/>
            <a:ext cx="3898776" cy="467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52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5720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/>
              <a:t>Здесь зелёные ладошки, Протянули к нам цветы,</a:t>
            </a:r>
            <a:br>
              <a:rPr lang="ru-RU" sz="2400" dirty="0"/>
            </a:br>
            <a:r>
              <a:rPr lang="ru-RU" sz="2400" dirty="0"/>
              <a:t>	Мы	их	дружно</a:t>
            </a:r>
            <a:br>
              <a:rPr lang="ru-RU" sz="2400" dirty="0"/>
            </a:br>
            <a:r>
              <a:rPr lang="ru-RU" sz="2400" dirty="0"/>
              <a:t>поливаем,</a:t>
            </a:r>
            <a:br>
              <a:rPr lang="ru-RU" sz="2400" dirty="0"/>
            </a:br>
            <a:r>
              <a:rPr lang="ru-RU" sz="2400" dirty="0"/>
              <a:t>Посмотрите, хороши!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00200"/>
            <a:ext cx="6480720" cy="49251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00200"/>
            <a:ext cx="6480720" cy="49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73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5882" y="857232"/>
            <a:ext cx="7090574" cy="1470025"/>
          </a:xfrm>
        </p:spPr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Вопрос </a:t>
            </a:r>
            <a:r>
              <a:rPr lang="ru-RU" sz="2000" dirty="0"/>
              <a:t>организации предметно-развивающей среды ДОУ на сегодняшний день стоит особо актуально. Это связано с введением нового  Федерального государственного   образовательного стандарта  (ФГОС) к структуре основной общеобразовательной программы дошкольного образования.</a:t>
            </a:r>
            <a:br>
              <a:rPr lang="ru-RU" sz="2000" dirty="0"/>
            </a:br>
            <a:r>
              <a:rPr lang="ru-RU" sz="2000" dirty="0"/>
              <a:t>В соответствии с ФГОС программа должна строиться с учетом принципа интеграции образовательных областей и в соответствии с возрастными возможностями и особенностями воспитанников. Решение программных образовательных задач предусматривается не только в совместной деятельности взрослого и детей, но и в самостоятельной деятельности детей, а также при проведении режимных моментов.</a:t>
            </a:r>
            <a:br>
              <a:rPr lang="ru-RU" sz="2000" dirty="0"/>
            </a:br>
            <a:r>
              <a:rPr lang="ru-RU" sz="2000" dirty="0"/>
              <a:t>Основной формой работы с дошкольниками и ведущим видом деятельности для них является игра. Именно поэтому педагоги-практики испытывают повышенный интерес к обновлению развивающей предметно-пространственной  среды ДОУ.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6165304"/>
            <a:ext cx="6400800" cy="230742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267464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806489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64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4664"/>
            <a:ext cx="8291263" cy="5721499"/>
          </a:xfrm>
        </p:spPr>
      </p:pic>
    </p:spTree>
    <p:extLst>
      <p:ext uri="{BB962C8B-B14F-4D97-AF65-F5344CB8AC3E}">
        <p14:creationId xmlns:p14="http://schemas.microsoft.com/office/powerpoint/2010/main" val="1378997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620688"/>
            <a:ext cx="4536503" cy="55054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620688"/>
            <a:ext cx="3960439" cy="55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40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874" y="1844824"/>
            <a:ext cx="7460251" cy="407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92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Центр «Развитие речи»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109886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548680"/>
            <a:ext cx="8046156" cy="5577483"/>
          </a:xfrm>
        </p:spPr>
      </p:pic>
    </p:spTree>
    <p:extLst>
      <p:ext uri="{BB962C8B-B14F-4D97-AF65-F5344CB8AC3E}">
        <p14:creationId xmlns:p14="http://schemas.microsoft.com/office/powerpoint/2010/main" val="3003709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dirty="0" smtClean="0"/>
              <a:t>А </a:t>
            </a:r>
            <a:r>
              <a:rPr lang="ru-RU" sz="2000" dirty="0"/>
              <a:t>эти центры домом книги зовут,</a:t>
            </a:r>
            <a:br>
              <a:rPr lang="ru-RU" sz="2000" dirty="0"/>
            </a:br>
            <a:r>
              <a:rPr lang="ru-RU" sz="2000" dirty="0"/>
              <a:t>Здесь разные книжки на полках живут.</a:t>
            </a:r>
            <a:br>
              <a:rPr lang="ru-RU" sz="2000" dirty="0"/>
            </a:br>
            <a:r>
              <a:rPr lang="ru-RU" sz="2000" dirty="0"/>
              <a:t>Детишкам желающим многое знать,</a:t>
            </a:r>
            <a:br>
              <a:rPr lang="ru-RU" sz="2000" dirty="0"/>
            </a:br>
            <a:r>
              <a:rPr lang="ru-RU" sz="2000" dirty="0"/>
              <a:t>Могут о многом они рассказать!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1810170"/>
            <a:ext cx="6408712" cy="471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19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620688"/>
            <a:ext cx="5472608" cy="979512"/>
          </a:xfrm>
        </p:spPr>
        <p:txBody>
          <a:bodyPr>
            <a:noAutofit/>
          </a:bodyPr>
          <a:lstStyle/>
          <a:p>
            <a:r>
              <a:rPr lang="ru-RU" sz="4000" dirty="0"/>
              <a:t>Центр книги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00200"/>
            <a:ext cx="4248472" cy="452596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00200"/>
            <a:ext cx="8352928" cy="47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68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«Художественно-эстетическое развитие»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700808"/>
            <a:ext cx="8028384" cy="34804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56176" y="5090992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</a:rPr>
              <a:t>творчества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1331641" y="5181292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</a:rPr>
              <a:t>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791396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Любим все мы выступать, и на музыкальных инструментах играть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853136"/>
          </a:xfrm>
        </p:spPr>
      </p:pic>
    </p:spTree>
    <p:extLst>
      <p:ext uri="{BB962C8B-B14F-4D97-AF65-F5344CB8AC3E}">
        <p14:creationId xmlns:p14="http://schemas.microsoft.com/office/powerpoint/2010/main" val="2757010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357166"/>
            <a:ext cx="7186634" cy="1195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620688"/>
            <a:ext cx="7715200" cy="5505475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ru-RU" sz="1800" dirty="0"/>
              <a:t>Требования ФГОС к развивающей предметно-пространственной среде:</a:t>
            </a:r>
          </a:p>
          <a:p>
            <a:pPr marL="457200" lvl="1" indent="0" algn="ctr">
              <a:buNone/>
            </a:pPr>
            <a:r>
              <a:rPr lang="ru-RU" sz="1800" dirty="0"/>
              <a:t>1. Обеспечение максимальной реализации образовательного потенциала пространства ДОУ</a:t>
            </a:r>
          </a:p>
          <a:p>
            <a:pPr marL="457200" lvl="1" indent="0" algn="ctr">
              <a:buNone/>
            </a:pPr>
            <a:r>
              <a:rPr lang="ru-RU" sz="1800" dirty="0"/>
              <a:t>2. Обеспечение возможности общения и совместной деятельности детей (в том числе детей разного возраста) и взрослых, двигательной активности детей, а также возможности для уединения.</a:t>
            </a:r>
          </a:p>
          <a:p>
            <a:pPr marL="457200" lvl="1" indent="0" algn="ctr">
              <a:buNone/>
            </a:pPr>
            <a:r>
              <a:rPr lang="ru-RU" sz="1800" dirty="0"/>
              <a:t>3. Развивающая предметно-пространственная среда должна обеспечивать:</a:t>
            </a:r>
          </a:p>
          <a:p>
            <a:pPr lvl="1" algn="ctr"/>
            <a:r>
              <a:rPr lang="ru-RU" sz="1800" dirty="0"/>
              <a:t>реализацию различных образовательных программ;</a:t>
            </a:r>
          </a:p>
          <a:p>
            <a:pPr lvl="1" algn="ctr"/>
            <a:r>
              <a:rPr lang="ru-RU" sz="1800" dirty="0"/>
              <a:t>в случае организации инклюзивного образования - необходимые для него условия;</a:t>
            </a:r>
          </a:p>
          <a:p>
            <a:pPr lvl="1" algn="ctr"/>
            <a:r>
              <a:rPr lang="ru-RU" sz="1800" dirty="0"/>
              <a:t>учет национально-культурных, климатических условий, в которых осуществляется образовательная деятельность;</a:t>
            </a:r>
          </a:p>
          <a:p>
            <a:pPr lvl="1" algn="ctr"/>
            <a:r>
              <a:rPr lang="ru-RU" sz="1800" dirty="0"/>
              <a:t>учет возрастных особенностей детей.</a:t>
            </a:r>
          </a:p>
          <a:p>
            <a:pPr marL="457200" lvl="1" indent="0" algn="ctr">
              <a:buNone/>
            </a:pPr>
            <a:r>
              <a:rPr lang="ru-RU" sz="1800" dirty="0"/>
              <a:t>4. Развивающая предметно-пространственная среда должна быть содержательно-насыщенной, трансформируемой, полифункциональной, вариативной, доступной и безопасной.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/>
              <a:t>Центр «Играем в театр»</a:t>
            </a:r>
            <a:br>
              <a:rPr lang="ru-RU" sz="2800" dirty="0"/>
            </a:br>
            <a:r>
              <a:rPr lang="ru-RU" sz="2800" dirty="0"/>
              <a:t>Сказки здесь покажем вам, «Три медведя», «Колобок» Или даже «Теремок».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00200"/>
            <a:ext cx="8075240" cy="4997152"/>
          </a:xfrm>
        </p:spPr>
      </p:pic>
    </p:spTree>
    <p:extLst>
      <p:ext uri="{BB962C8B-B14F-4D97-AF65-F5344CB8AC3E}">
        <p14:creationId xmlns:p14="http://schemas.microsoft.com/office/powerpoint/2010/main" val="1279729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Центр художественного творчества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0200"/>
            <a:ext cx="7859216" cy="4853136"/>
          </a:xfrm>
        </p:spPr>
      </p:pic>
    </p:spTree>
    <p:extLst>
      <p:ext uri="{BB962C8B-B14F-4D97-AF65-F5344CB8AC3E}">
        <p14:creationId xmlns:p14="http://schemas.microsoft.com/office/powerpoint/2010/main" val="2250897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«Физическое развитие»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798" y="1772817"/>
            <a:ext cx="7504403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080324"/>
            <a:ext cx="8426231" cy="9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69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 smtClean="0"/>
              <a:t>Физкультурнооздоровительный</a:t>
            </a:r>
            <a:r>
              <a:rPr lang="ru-RU" sz="3200" dirty="0" smtClean="0"/>
              <a:t> центр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600200"/>
            <a:ext cx="3456384" cy="452596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00200"/>
            <a:ext cx="425881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7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615" y="764704"/>
            <a:ext cx="8229600" cy="1008112"/>
          </a:xfrm>
        </p:spPr>
        <p:txBody>
          <a:bodyPr>
            <a:noAutofit/>
          </a:bodyPr>
          <a:lstStyle/>
          <a:p>
            <a:r>
              <a:rPr lang="ru-RU" sz="2400" dirty="0"/>
              <a:t>Центр информации для родителей</a:t>
            </a:r>
            <a:br>
              <a:rPr lang="ru-RU" sz="2400" dirty="0"/>
            </a:br>
            <a:r>
              <a:rPr lang="ru-RU" sz="2400" dirty="0" smtClean="0"/>
              <a:t>Мамы</a:t>
            </a:r>
            <a:r>
              <a:rPr lang="ru-RU" sz="2400" dirty="0"/>
              <a:t>, папы, мы скучаем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Но </a:t>
            </a:r>
            <a:r>
              <a:rPr lang="ru-RU" sz="2400" dirty="0"/>
              <a:t>без дела не сидим.</a:t>
            </a:r>
            <a:br>
              <a:rPr lang="ru-RU" sz="2400" dirty="0"/>
            </a:br>
            <a:r>
              <a:rPr lang="ru-RU" sz="2400" dirty="0"/>
              <a:t>Всё что делаем сегодня,</a:t>
            </a:r>
            <a:br>
              <a:rPr lang="ru-RU" sz="2400" dirty="0"/>
            </a:br>
            <a:r>
              <a:rPr lang="ru-RU" sz="2400" dirty="0"/>
              <a:t>Рассказать мы вам хотим!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575"/>
            <a:ext cx="4608512" cy="40655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60574"/>
            <a:ext cx="3672408" cy="406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38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548680"/>
            <a:ext cx="8229599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7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620688"/>
            <a:ext cx="7358114" cy="2736874"/>
          </a:xfrm>
        </p:spPr>
        <p:txBody>
          <a:bodyPr>
            <a:noAutofit/>
          </a:bodyPr>
          <a:lstStyle/>
          <a:p>
            <a:r>
              <a:rPr lang="ru-RU" sz="2400" dirty="0" smtClean="0"/>
              <a:t>Развивающая среда не может быть построена окончательно. При организации предметно-пространственной среды в группе, да и в ДОУ в целом необходима многоплановая и </a:t>
            </a:r>
            <a:r>
              <a:rPr lang="ru-RU" sz="2400" dirty="0" err="1" smtClean="0"/>
              <a:t>высокотворческая</a:t>
            </a:r>
            <a:r>
              <a:rPr lang="ru-RU" sz="2400" dirty="0" smtClean="0"/>
              <a:t> деятельность всех участников образовательного процесса.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3429000"/>
            <a:ext cx="8215370" cy="2928958"/>
          </a:xfrm>
        </p:spPr>
        <p:txBody>
          <a:bodyPr>
            <a:normAutofit/>
          </a:bodyPr>
          <a:lstStyle/>
          <a:p>
            <a:r>
              <a:rPr lang="ru-RU" sz="2800" u="sng" dirty="0" smtClean="0">
                <a:solidFill>
                  <a:srgbClr val="002060"/>
                </a:solidFill>
              </a:rPr>
              <a:t>Выстраивая развивающую среду, воспитатель всегда должен помнить</a:t>
            </a:r>
            <a:r>
              <a:rPr lang="ru-RU" sz="2800" dirty="0" smtClean="0">
                <a:solidFill>
                  <a:srgbClr val="002060"/>
                </a:solidFill>
              </a:rPr>
              <a:t>:</a:t>
            </a:r>
            <a:endParaRPr lang="ru-RU" sz="2400" dirty="0" smtClean="0"/>
          </a:p>
          <a:p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</a:rPr>
              <a:t>«…какую громадную, ни с чем несравнимую роль играет в воспитании детей обстановка, среди которой они живут…» (Е.И. Тихеева)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071678"/>
            <a:ext cx="5643602" cy="8572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Спасибо за внимание !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6512" y="4643446"/>
            <a:ext cx="2057392" cy="428628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3143248"/>
            <a:ext cx="2895600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7776864" cy="5976664"/>
          </a:xfrm>
        </p:spPr>
        <p:txBody>
          <a:bodyPr>
            <a:noAutofit/>
          </a:bodyPr>
          <a:lstStyle/>
          <a:p>
            <a:r>
              <a:rPr lang="ru-RU" sz="1800" dirty="0"/>
              <a:t>1) Насыщенность среды должна соответствовать возрастным возможностям детей и содержанию Программы.</a:t>
            </a:r>
            <a:br>
              <a:rPr lang="ru-RU" sz="1800" dirty="0"/>
            </a:br>
            <a:r>
              <a:rPr lang="ru-RU" sz="1800" dirty="0"/>
              <a:t>Образовательное пространство должно быть оснащено средствами обучения и воспитания (в том числе техническими), соответствующими материалами, в том числе расходным игровым, спортивным, оздоровительным оборудованием, инвентарем (в соответствии со спецификой Программы).</a:t>
            </a:r>
            <a:br>
              <a:rPr lang="ru-RU" sz="1800" dirty="0"/>
            </a:br>
            <a:r>
              <a:rPr lang="ru-RU" sz="1800" dirty="0"/>
              <a:t>Организация образовательного пространства и разнообразие материалов, оборудования и инвентаря (в здании и на участке) должны обеспечивать:</a:t>
            </a:r>
            <a:br>
              <a:rPr lang="ru-RU" sz="1800" dirty="0"/>
            </a:br>
            <a:r>
              <a:rPr lang="ru-RU" sz="1800" dirty="0"/>
              <a:t>игровую, познавательную, исследовательскую и творческую активность всех воспитанников, экспериментирование с доступными детям материалами (в том числе с песком и водой);</a:t>
            </a:r>
            <a:br>
              <a:rPr lang="ru-RU" sz="1800" dirty="0"/>
            </a:br>
            <a:r>
              <a:rPr lang="ru-RU" sz="1800" dirty="0"/>
              <a:t>двигательную активность, в том числе развитие крупной и мелкой моторики, участие в подвижных играх и соревнованиях;</a:t>
            </a:r>
            <a:br>
              <a:rPr lang="ru-RU" sz="1800" dirty="0"/>
            </a:br>
            <a:r>
              <a:rPr lang="ru-RU" sz="1800" dirty="0"/>
              <a:t>эмоциональное благополучие детей во взаимодействии с предметно-пространственным окружением;</a:t>
            </a:r>
            <a:br>
              <a:rPr lang="ru-RU" sz="1800" dirty="0"/>
            </a:br>
            <a:r>
              <a:rPr lang="ru-RU" sz="1800" dirty="0"/>
              <a:t>возможность самовыражения детей.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4797151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214290"/>
            <a:ext cx="7500990" cy="6239046"/>
          </a:xfrm>
        </p:spPr>
        <p:txBody>
          <a:bodyPr>
            <a:noAutofit/>
          </a:bodyPr>
          <a:lstStyle/>
          <a:p>
            <a:r>
              <a:rPr lang="ru-RU" sz="2000" dirty="0"/>
              <a:t>2) </a:t>
            </a:r>
            <a:r>
              <a:rPr lang="ru-RU" sz="2000" dirty="0" err="1"/>
              <a:t>Трансформируемость</a:t>
            </a:r>
            <a:r>
              <a:rPr lang="ru-RU" sz="2000" dirty="0"/>
              <a:t> пространства предполагает возможность изменений предметно-пространственной среды в зависимости от образовательной ситуации, в том числе от меняющихся интересов и возможностей детей;</a:t>
            </a:r>
            <a:br>
              <a:rPr lang="ru-RU" sz="2000" dirty="0"/>
            </a:br>
            <a:r>
              <a:rPr lang="ru-RU" sz="2000" dirty="0"/>
              <a:t>3) </a:t>
            </a:r>
            <a:r>
              <a:rPr lang="ru-RU" sz="2000" dirty="0" err="1"/>
              <a:t>Полифункциональность</a:t>
            </a:r>
            <a:r>
              <a:rPr lang="ru-RU" sz="2000" dirty="0"/>
              <a:t> материалов предполагает:</a:t>
            </a:r>
            <a:br>
              <a:rPr lang="ru-RU" sz="2000" dirty="0"/>
            </a:br>
            <a:r>
              <a:rPr lang="ru-RU" sz="2000" dirty="0"/>
              <a:t>возможность разнообразного использования различных составляющих предметной среды, например, детской мебели, матов, мягких модулей, ширм и т.д.;</a:t>
            </a:r>
            <a:br>
              <a:rPr lang="ru-RU" sz="2000" dirty="0"/>
            </a:br>
            <a:r>
              <a:rPr lang="ru-RU" sz="2000" dirty="0"/>
              <a:t>наличие в Организации или Группе полифункциональных (не обладающих жестко закрепленным способом употребления) предметов, в том числе природных материалов, пригодных для использования в разных видах детской активности (в том числе в качестве предметов-заместителей в детской игре).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547664" y="6298842"/>
            <a:ext cx="72008" cy="8248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404664"/>
            <a:ext cx="7520880" cy="5976663"/>
          </a:xfrm>
        </p:spPr>
        <p:txBody>
          <a:bodyPr>
            <a:noAutofit/>
          </a:bodyPr>
          <a:lstStyle/>
          <a:p>
            <a:r>
              <a:rPr lang="ru-RU" sz="1800" dirty="0"/>
              <a:t>4) Вариативность среды предполагает:</a:t>
            </a:r>
            <a:br>
              <a:rPr lang="ru-RU" sz="1800" dirty="0"/>
            </a:br>
            <a:r>
              <a:rPr lang="ru-RU" sz="1800" dirty="0"/>
              <a:t>наличие в Организации или Группе различных пространств (для игры, конструирования, уединения и пр.), а также разнообразных материалов, игр, игрушек и оборудования, обеспечивающих свободный выбор детей;</a:t>
            </a:r>
            <a:br>
              <a:rPr lang="ru-RU" sz="1800" dirty="0"/>
            </a:br>
            <a:r>
              <a:rPr lang="ru-RU" sz="1800" dirty="0"/>
              <a:t>периодическую сменяемость игрового материала, появление новых предметов, стимулирующих игровую, двигательную, познавательную и исследовательскую активность детей.</a:t>
            </a:r>
            <a:br>
              <a:rPr lang="ru-RU" sz="1800" dirty="0"/>
            </a:br>
            <a:r>
              <a:rPr lang="ru-RU" sz="1800" dirty="0"/>
              <a:t>5) Доступность среды предполагает:</a:t>
            </a:r>
            <a:br>
              <a:rPr lang="ru-RU" sz="1800" dirty="0"/>
            </a:br>
            <a:r>
              <a:rPr lang="ru-RU" sz="1800" dirty="0"/>
              <a:t>доступность для воспитанников, в том числе детей с ограниченными возможностями здоровья и детей-инвалидов, всех помещений, где осуществляется образовательная деятельность;</a:t>
            </a:r>
            <a:br>
              <a:rPr lang="ru-RU" sz="1800" dirty="0"/>
            </a:br>
            <a:r>
              <a:rPr lang="ru-RU" sz="1800" dirty="0"/>
              <a:t>свободный доступ детей, в том числе детей с ограниченными возможностями здоровья, к играм, игрушкам, материалам, пособиям, обеспечивающим все основные виды детской активности;</a:t>
            </a:r>
            <a:br>
              <a:rPr lang="ru-RU" sz="1800" dirty="0"/>
            </a:br>
            <a:r>
              <a:rPr lang="ru-RU" sz="1800" dirty="0"/>
              <a:t>исправность и сохранность материалов и оборудования.</a:t>
            </a:r>
            <a:br>
              <a:rPr lang="ru-RU" sz="1800" dirty="0"/>
            </a:br>
            <a:r>
              <a:rPr lang="ru-RU" sz="1800" dirty="0"/>
              <a:t>6) Безопасность предметно-пространственной среды предполагает соответствие всех ее элементов требованиям по обеспечению надежности и безопасности их использования.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886200"/>
            <a:ext cx="72008" cy="4685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404664"/>
            <a:ext cx="7448872" cy="5976664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Создавая </a:t>
            </a:r>
            <a:r>
              <a:rPr lang="ru-RU" sz="1800" dirty="0"/>
              <a:t>предметно-развивающую среду необходимо помнить:</a:t>
            </a:r>
            <a:br>
              <a:rPr lang="ru-RU" sz="1800" dirty="0"/>
            </a:br>
            <a:r>
              <a:rPr lang="ru-RU" sz="1800" dirty="0"/>
              <a:t>1.Среда должна выполнять образовательную, развивающую, воспитывающую, стимулирующую, организованную, коммуникативную функции. Но самое главное – она должна работать на развитие самостоятельности и самодеятельности ребенка.</a:t>
            </a:r>
            <a:br>
              <a:rPr lang="ru-RU" sz="1800" dirty="0"/>
            </a:br>
            <a:r>
              <a:rPr lang="ru-RU" sz="1800" dirty="0"/>
              <a:t>2.Необходимо гибкое и вариативное использование пространства. Среда должна служить удовлетворению потребностей и интересов ребенка.</a:t>
            </a:r>
            <a:br>
              <a:rPr lang="ru-RU" sz="1800" dirty="0"/>
            </a:br>
            <a:r>
              <a:rPr lang="ru-RU" sz="1800" dirty="0"/>
              <a:t>3.Форма и дизайн предметов ориентирована на безопасность и возраст детей. </a:t>
            </a:r>
            <a:br>
              <a:rPr lang="ru-RU" sz="1800" dirty="0"/>
            </a:br>
            <a:r>
              <a:rPr lang="ru-RU" sz="1800" dirty="0"/>
              <a:t>4.Элементы декора должны быть легко сменяемыми.</a:t>
            </a:r>
            <a:br>
              <a:rPr lang="ru-RU" sz="1800" dirty="0"/>
            </a:br>
            <a:r>
              <a:rPr lang="ru-RU" sz="1800" dirty="0"/>
              <a:t>5.В каждой группе необходимо предусмотреть место для детской экспериментальной деятельности.</a:t>
            </a:r>
            <a:br>
              <a:rPr lang="ru-RU" sz="1800" dirty="0"/>
            </a:br>
            <a:r>
              <a:rPr lang="ru-RU" sz="1800" dirty="0"/>
              <a:t>6.Организуя предметную среду в групповом помещении необходимо учитывать закономерности психического развития, показатели их здоровья, психофизиологические и коммуникативные особенности, уровень общего и речевого развития, а также показатели  эмоционально - </a:t>
            </a:r>
            <a:r>
              <a:rPr lang="ru-RU" sz="1800" dirty="0" smtClean="0"/>
              <a:t>потребности </a:t>
            </a:r>
            <a:r>
              <a:rPr lang="ru-RU" sz="1800" dirty="0"/>
              <a:t>сферы.</a:t>
            </a:r>
            <a:br>
              <a:rPr lang="ru-RU" sz="1800" dirty="0"/>
            </a:br>
            <a:r>
              <a:rPr lang="ru-RU" sz="1800" dirty="0"/>
              <a:t>7.Цветовая палитра должна быть представлена теплыми, пастельными тонами.</a:t>
            </a:r>
            <a:br>
              <a:rPr lang="ru-RU" sz="1800" dirty="0"/>
            </a:br>
            <a:r>
              <a:rPr lang="ru-RU" sz="1800" dirty="0"/>
              <a:t>8.При создании развивающего пространства в групповом помещении необходимо учитывать ведущую роль игровой деятельности.</a:t>
            </a:r>
            <a:br>
              <a:rPr lang="ru-RU" sz="1800" dirty="0"/>
            </a:br>
            <a:r>
              <a:rPr lang="ru-RU" sz="1800" dirty="0"/>
              <a:t>9.Предметно-развивающая среда группы должна меняться в зависимости от возрастных особенностей детей, периода обучения, образовательной программы.</a:t>
            </a:r>
            <a:br>
              <a:rPr lang="ru-RU" sz="1800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72008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Хорошее настроение на весь день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Детский </a:t>
            </a:r>
            <a:r>
              <a:rPr lang="ru-RU" sz="2400" dirty="0"/>
              <a:t>сад наш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«</a:t>
            </a:r>
            <a:r>
              <a:rPr lang="ru-RU" sz="2400" dirty="0" smtClean="0"/>
              <a:t>Дружба»  </a:t>
            </a:r>
            <a:r>
              <a:rPr lang="ru-RU" sz="2400" dirty="0" smtClean="0"/>
              <a:t>зовётся</a:t>
            </a:r>
          </a:p>
          <a:p>
            <a:pPr marL="0" indent="0">
              <a:buNone/>
            </a:pPr>
            <a:r>
              <a:rPr lang="ru-RU" sz="2400" dirty="0"/>
              <a:t>Хорошо здесь ребятам </a:t>
            </a:r>
            <a:r>
              <a:rPr lang="ru-RU" sz="2400" dirty="0" smtClean="0"/>
              <a:t>живётся</a:t>
            </a:r>
          </a:p>
          <a:p>
            <a:pPr marL="0" indent="0">
              <a:buNone/>
            </a:pPr>
            <a:r>
              <a:rPr lang="ru-RU" sz="2400" dirty="0"/>
              <a:t>Все молодцы, да удальцы</a:t>
            </a:r>
            <a:r>
              <a:rPr lang="ru-RU" sz="2400" dirty="0" smtClean="0"/>
              <a:t>,</a:t>
            </a:r>
          </a:p>
          <a:p>
            <a:pPr marL="0" indent="0">
              <a:buNone/>
            </a:pPr>
            <a:r>
              <a:rPr lang="ru-RU" sz="2400" dirty="0"/>
              <a:t>Есть танцоры, есть певцы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/>
              <a:t>Обаятельные и самостоятельные</a:t>
            </a:r>
            <a:r>
              <a:rPr lang="ru-RU" sz="2400" dirty="0" smtClean="0"/>
              <a:t>,</a:t>
            </a:r>
          </a:p>
          <a:p>
            <a:pPr marL="0" indent="0">
              <a:buNone/>
            </a:pPr>
            <a:r>
              <a:rPr lang="ru-RU" sz="2400" dirty="0"/>
              <a:t>Говорливые и спокойные</a:t>
            </a:r>
            <a:r>
              <a:rPr lang="ru-RU" sz="2400" dirty="0" smtClean="0"/>
              <a:t>,</a:t>
            </a:r>
          </a:p>
          <a:p>
            <a:pPr marL="0" indent="0">
              <a:buNone/>
            </a:pPr>
            <a:r>
              <a:rPr lang="ru-RU" sz="2400" dirty="0"/>
              <a:t>Все уважения достойные.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590896"/>
            <a:ext cx="3600400" cy="428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34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571481"/>
            <a:ext cx="7929586" cy="1143008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04664"/>
            <a:ext cx="8064896" cy="6048672"/>
          </a:xfrm>
        </p:spPr>
        <p:txBody>
          <a:bodyPr>
            <a:normAutofit/>
          </a:bodyPr>
          <a:lstStyle/>
          <a:p>
            <a:endParaRPr lang="ru-RU" sz="2400" dirty="0" smtClean="0">
              <a:solidFill>
                <a:schemeClr val="tx1"/>
              </a:solidFill>
            </a:endParaRP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43670"/>
            <a:ext cx="8886660" cy="4329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157193"/>
            <a:ext cx="6768751" cy="504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380</Words>
  <Application>Microsoft Office PowerPoint</Application>
  <PresentationFormat>Экран (4:3)</PresentationFormat>
  <Paragraphs>60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Georgia</vt:lpstr>
      <vt:lpstr>Тема Office</vt:lpstr>
      <vt:lpstr>    Инновационные подходы к созданию предметно-развивающей среды в условиях реализации ФГОС</vt:lpstr>
      <vt:lpstr>           Вопрос организации предметно-развивающей среды ДОУ на сегодняшний день стоит особо актуально. Это связано с введением нового  Федерального государственного   образовательного стандарта  (ФГОС) к структуре основной общеобразовательной программы дошкольного образования. В соответствии с ФГОС программа должна строиться с учетом принципа интеграции образовательных областей и в соответствии с возрастными возможностями и особенностями воспитанников. Решение программных образовательных задач предусматривается не только в совместной деятельности взрослого и детей, но и в самостоятельной деятельности детей, а также при проведении режимных моментов. Основной формой работы с дошкольниками и ведущим видом деятельности для них является игра. Именно поэтому педагоги-практики испытывают повышенный интерес к обновлению развивающей предметно-пространственной  среды ДОУ.</vt:lpstr>
      <vt:lpstr> </vt:lpstr>
      <vt:lpstr>1) Насыщенность среды должна соответствовать возрастным возможностям детей и содержанию Программы. Образовательное пространство должно быть оснащено средствами обучения и воспитания (в том числе техническими), соответствующими материалами, в том числе расходным игровым, спортивным, оздоровительным оборудованием, инвентарем (в соответствии со спецификой Программы). Организация образовательного пространства и разнообразие материалов, оборудования и инвентаря (в здании и на участке) должны обеспечивать: игровую, познавательную, исследовательскую и творческую активность всех воспитанников, экспериментирование с доступными детям материалами (в том числе с песком и водой); двигательную активность, в том числе развитие крупной и мелкой моторики, участие в подвижных играх и соревнованиях; эмоциональное благополучие детей во взаимодействии с предметно-пространственным окружением; возможность самовыражения детей. </vt:lpstr>
      <vt:lpstr>2) Трансформируемость пространства предполагает возможность изменений предметно-пространственной среды в зависимости от образовательной ситуации, в том числе от меняющихся интересов и возможностей детей; 3) Полифункциональность материалов предполагает: возможность разнообразного использования различных составляющих предметной среды, например, детской мебели, матов, мягких модулей, ширм и т.д.; наличие в Организации или Группе полифункциональных (не обладающих жестко закрепленным способом употребления) предметов, в том числе природных материалов, пригодных для использования в разных видах детской активности (в том числе в качестве предметов-заместителей в детской игре).</vt:lpstr>
      <vt:lpstr>4) Вариативность среды предполагает: наличие в Организации или Группе различных пространств (для игры, конструирования, уединения и пр.), а также разнообразных материалов, игр, игрушек и оборудования, обеспечивающих свободный выбор детей; периодическую сменяемость игрового материала, появление новых предметов, стимулирующих игровую, двигательную, познавательную и исследовательскую активность детей. 5) Доступность среды предполагает: доступность для воспитанников, в том числе детей с ограниченными возможностями здоровья и детей-инвалидов, всех помещений, где осуществляется образовательная деятельность; свободный доступ детей, в том числе детей с ограниченными возможностями здоровья, к играм, игрушкам, материалам, пособиям, обеспечивающим все основные виды детской активности; исправность и сохранность материалов и оборудования. 6) Безопасность предметно-пространственной среды предполагает соответствие всех ее элементов требованиям по обеспечению надежности и безопасности их использования. </vt:lpstr>
      <vt:lpstr>  Создавая предметно-развивающую среду необходимо помнить: 1.Среда должна выполнять образовательную, развивающую, воспитывающую, стимулирующую, организованную, коммуникативную функции. Но самое главное – она должна работать на развитие самостоятельности и самодеятельности ребенка. 2.Необходимо гибкое и вариативное использование пространства. Среда должна служить удовлетворению потребностей и интересов ребенка. 3.Форма и дизайн предметов ориентирована на безопасность и возраст детей.  4.Элементы декора должны быть легко сменяемыми. 5.В каждой группе необходимо предусмотреть место для детской экспериментальной деятельности. 6.Организуя предметную среду в групповом помещении необходимо учитывать закономерности психического развития, показатели их здоровья, психофизиологические и коммуникативные особенности, уровень общего и речевого развития, а также показатели  эмоционально - потребности сферы. 7.Цветовая палитра должна быть представлена теплыми, пастельными тонами. 8.При создании развивающего пространства в групповом помещении необходимо учитывать ведущую роль игровой деятельности. 9.Предметно-развивающая среда группы должна меняться в зависимости от возрастных особенностей детей, периода обучения, образовательной программы. </vt:lpstr>
      <vt:lpstr>Хорошее настроение на весь день</vt:lpstr>
      <vt:lpstr>    </vt:lpstr>
      <vt:lpstr>Центр «Патриотическое воспитание» </vt:lpstr>
      <vt:lpstr>Презентация PowerPoint</vt:lpstr>
      <vt:lpstr>Центр безопасности</vt:lpstr>
      <vt:lpstr>Центр безопасности</vt:lpstr>
      <vt:lpstr>Центр сюжетно-ролевой игры </vt:lpstr>
      <vt:lpstr>Здесь находится больница, если надо полечиться, приходите — доктор ждёт, он сейчас приём начнёт </vt:lpstr>
      <vt:lpstr>Презентация PowerPoint</vt:lpstr>
      <vt:lpstr>Презентация PowerPoint</vt:lpstr>
      <vt:lpstr>Центр занимательной математики </vt:lpstr>
      <vt:lpstr>Здесь зелёные ладошки, Протянули к нам цветы,  Мы их дружно поливаем, Посмотрите, хороши! </vt:lpstr>
      <vt:lpstr> </vt:lpstr>
      <vt:lpstr>Презентация PowerPoint</vt:lpstr>
      <vt:lpstr>Презентация PowerPoint</vt:lpstr>
      <vt:lpstr>Презентация PowerPoint</vt:lpstr>
      <vt:lpstr>Центр «Развитие речи»</vt:lpstr>
      <vt:lpstr>Презентация PowerPoint</vt:lpstr>
      <vt:lpstr> А эти центры домом книги зовут, Здесь разные книжки на полках живут. Детишкам желающим многое знать, Могут о многом они рассказать!</vt:lpstr>
      <vt:lpstr>Центр книги</vt:lpstr>
      <vt:lpstr>«Художественно-эстетическое развитие»</vt:lpstr>
      <vt:lpstr>Любим все мы выступать, и на музыкальных инструментах играть</vt:lpstr>
      <vt:lpstr>Центр «Играем в театр» Сказки здесь покажем вам, «Три медведя», «Колобок» Или даже «Теремок». </vt:lpstr>
      <vt:lpstr>Центр художественного творчества</vt:lpstr>
      <vt:lpstr>«Физическое развитие»</vt:lpstr>
      <vt:lpstr>Физкультурнооздоровительный центр</vt:lpstr>
      <vt:lpstr>Центр информации для родителей Мамы, папы, мы скучаем  Но без дела не сидим. Всё что делаем сегодня, Рассказать мы вам хотим! </vt:lpstr>
      <vt:lpstr>Презентация PowerPoint</vt:lpstr>
      <vt:lpstr>Развивающая среда не может быть построена окончательно. При организации предметно-пространственной среды в группе, да и в ДОУ в целом необходима многоплановая и высокотворческая деятельность всех участников образовательного процесса.  </vt:lpstr>
      <vt:lpstr>Спасибо за внимание 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66</cp:revision>
  <dcterms:created xsi:type="dcterms:W3CDTF">2013-01-06T18:32:13Z</dcterms:created>
  <dcterms:modified xsi:type="dcterms:W3CDTF">2021-02-19T07:21:06Z</dcterms:modified>
</cp:coreProperties>
</file>